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318" r:id="rId2"/>
    <p:sldId id="319" r:id="rId3"/>
    <p:sldId id="302" r:id="rId4"/>
    <p:sldId id="303" r:id="rId5"/>
    <p:sldId id="340" r:id="rId6"/>
    <p:sldId id="326" r:id="rId7"/>
    <p:sldId id="322" r:id="rId8"/>
    <p:sldId id="321" r:id="rId9"/>
    <p:sldId id="334" r:id="rId10"/>
    <p:sldId id="323" r:id="rId11"/>
    <p:sldId id="324" r:id="rId12"/>
    <p:sldId id="341" r:id="rId13"/>
    <p:sldId id="305" r:id="rId14"/>
    <p:sldId id="343" r:id="rId15"/>
    <p:sldId id="342" r:id="rId16"/>
    <p:sldId id="344" r:id="rId17"/>
    <p:sldId id="348" r:id="rId18"/>
  </p:sldIdLst>
  <p:sldSz cx="9144000" cy="6858000" type="letter"/>
  <p:notesSz cx="6858000" cy="91313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0"/>
        <a:cs typeface="+mn-cs"/>
      </a:defRPr>
    </a:lvl5pPr>
    <a:lvl6pPr marL="2286000" algn="l" defTabSz="457200" rtl="0" eaLnBrk="1" latinLnBrk="0" hangingPunct="1">
      <a:defRPr sz="2400" kern="1200">
        <a:solidFill>
          <a:schemeClr val="tx1"/>
        </a:solidFill>
        <a:latin typeface="Times" charset="0"/>
        <a:ea typeface="ＭＳ Ｐゴシック" charset="0"/>
        <a:cs typeface="+mn-cs"/>
      </a:defRPr>
    </a:lvl6pPr>
    <a:lvl7pPr marL="2743200" algn="l" defTabSz="457200" rtl="0" eaLnBrk="1" latinLnBrk="0" hangingPunct="1">
      <a:defRPr sz="2400" kern="1200">
        <a:solidFill>
          <a:schemeClr val="tx1"/>
        </a:solidFill>
        <a:latin typeface="Times" charset="0"/>
        <a:ea typeface="ＭＳ Ｐゴシック" charset="0"/>
        <a:cs typeface="+mn-cs"/>
      </a:defRPr>
    </a:lvl7pPr>
    <a:lvl8pPr marL="3200400" algn="l" defTabSz="457200" rtl="0" eaLnBrk="1" latinLnBrk="0" hangingPunct="1">
      <a:defRPr sz="2400" kern="1200">
        <a:solidFill>
          <a:schemeClr val="tx1"/>
        </a:solidFill>
        <a:latin typeface="Times" charset="0"/>
        <a:ea typeface="ＭＳ Ｐゴシック" charset="0"/>
        <a:cs typeface="+mn-cs"/>
      </a:defRPr>
    </a:lvl8pPr>
    <a:lvl9pPr marL="3657600" algn="l" defTabSz="457200" rtl="0" eaLnBrk="1" latinLnBrk="0" hangingPunct="1">
      <a:defRPr sz="2400" kern="1200">
        <a:solidFill>
          <a:schemeClr val="tx1"/>
        </a:solidFill>
        <a:latin typeface="Times"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A532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933" autoAdjust="0"/>
  </p:normalViewPr>
  <p:slideViewPr>
    <p:cSldViewPr snapToGrid="0">
      <p:cViewPr>
        <p:scale>
          <a:sx n="100" d="100"/>
          <a:sy n="100" d="100"/>
        </p:scale>
        <p:origin x="-80" y="-72"/>
      </p:cViewPr>
      <p:guideLst>
        <p:guide orient="horz" pos="2160"/>
        <p:guide pos="2880"/>
      </p:guideLst>
    </p:cSldViewPr>
  </p:slideViewPr>
  <p:outlineViewPr>
    <p:cViewPr>
      <p:scale>
        <a:sx n="75" d="100"/>
        <a:sy n="75" d="100"/>
      </p:scale>
      <p:origin x="0" y="0"/>
    </p:cViewPr>
  </p:outlineViewPr>
  <p:notesTextViewPr>
    <p:cViewPr>
      <p:scale>
        <a:sx n="100" d="100"/>
        <a:sy n="100" d="100"/>
      </p:scale>
      <p:origin x="0" y="0"/>
    </p:cViewPr>
  </p:notesTextViewPr>
  <p:sorterViewPr>
    <p:cViewPr>
      <p:scale>
        <a:sx n="66" d="100"/>
        <a:sy n="66" d="100"/>
      </p:scale>
      <p:origin x="0" y="11840"/>
    </p:cViewPr>
  </p:sorterViewPr>
  <p:notesViewPr>
    <p:cSldViewPr snapToGrid="0">
      <p:cViewPr>
        <p:scale>
          <a:sx n="100" d="100"/>
          <a:sy n="100" d="100"/>
        </p:scale>
        <p:origin x="-1208" y="776"/>
      </p:cViewPr>
      <p:guideLst>
        <p:guide orient="horz" pos="2876"/>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53743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3705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487" tIns="44450" rIns="90487"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1150938" y="688975"/>
            <a:ext cx="4556125" cy="341630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16451845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53906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64868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77330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430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34247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5487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0790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14455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2331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05102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08446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487" tIns="44450" rIns="90487" bIns="44450"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487" tIns="44450" rIns="90487"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2800">
          <a:solidFill>
            <a:schemeClr val="tx2"/>
          </a:solidFill>
          <a:latin typeface="+mj-lt"/>
          <a:ea typeface="+mj-ea"/>
          <a:cs typeface="+mj-cs"/>
        </a:defRPr>
      </a:lvl1pPr>
      <a:lvl2pPr algn="l" rtl="0" eaLnBrk="1" fontAlgn="base" hangingPunct="1">
        <a:spcBef>
          <a:spcPct val="0"/>
        </a:spcBef>
        <a:spcAft>
          <a:spcPct val="0"/>
        </a:spcAft>
        <a:defRPr sz="2800">
          <a:solidFill>
            <a:schemeClr val="tx2"/>
          </a:solidFill>
          <a:latin typeface="Comic Sans MS" charset="0"/>
          <a:ea typeface="ＭＳ Ｐゴシック" charset="0"/>
        </a:defRPr>
      </a:lvl2pPr>
      <a:lvl3pPr algn="l" rtl="0" eaLnBrk="1" fontAlgn="base" hangingPunct="1">
        <a:spcBef>
          <a:spcPct val="0"/>
        </a:spcBef>
        <a:spcAft>
          <a:spcPct val="0"/>
        </a:spcAft>
        <a:defRPr sz="2800">
          <a:solidFill>
            <a:schemeClr val="tx2"/>
          </a:solidFill>
          <a:latin typeface="Comic Sans MS" charset="0"/>
          <a:ea typeface="ＭＳ Ｐゴシック" charset="0"/>
        </a:defRPr>
      </a:lvl3pPr>
      <a:lvl4pPr algn="l" rtl="0" eaLnBrk="1" fontAlgn="base" hangingPunct="1">
        <a:spcBef>
          <a:spcPct val="0"/>
        </a:spcBef>
        <a:spcAft>
          <a:spcPct val="0"/>
        </a:spcAft>
        <a:defRPr sz="2800">
          <a:solidFill>
            <a:schemeClr val="tx2"/>
          </a:solidFill>
          <a:latin typeface="Comic Sans MS" charset="0"/>
          <a:ea typeface="ＭＳ Ｐゴシック" charset="0"/>
        </a:defRPr>
      </a:lvl4pPr>
      <a:lvl5pPr algn="l" rtl="0" eaLnBrk="1" fontAlgn="base" hangingPunct="1">
        <a:spcBef>
          <a:spcPct val="0"/>
        </a:spcBef>
        <a:spcAft>
          <a:spcPct val="0"/>
        </a:spcAft>
        <a:defRPr sz="2800">
          <a:solidFill>
            <a:schemeClr val="tx2"/>
          </a:solidFill>
          <a:latin typeface="Comic Sans MS" charset="0"/>
          <a:ea typeface="ＭＳ Ｐゴシック" charset="0"/>
        </a:defRPr>
      </a:lvl5pPr>
      <a:lvl6pPr marL="457200" algn="l" rtl="0" eaLnBrk="1" fontAlgn="base" hangingPunct="1">
        <a:spcBef>
          <a:spcPct val="0"/>
        </a:spcBef>
        <a:spcAft>
          <a:spcPct val="0"/>
        </a:spcAft>
        <a:defRPr sz="2800">
          <a:solidFill>
            <a:schemeClr val="tx2"/>
          </a:solidFill>
          <a:latin typeface="Comic Sans MS" charset="0"/>
          <a:ea typeface="ＭＳ Ｐゴシック" charset="0"/>
        </a:defRPr>
      </a:lvl6pPr>
      <a:lvl7pPr marL="914400" algn="l" rtl="0" eaLnBrk="1" fontAlgn="base" hangingPunct="1">
        <a:spcBef>
          <a:spcPct val="0"/>
        </a:spcBef>
        <a:spcAft>
          <a:spcPct val="0"/>
        </a:spcAft>
        <a:defRPr sz="2800">
          <a:solidFill>
            <a:schemeClr val="tx2"/>
          </a:solidFill>
          <a:latin typeface="Comic Sans MS" charset="0"/>
          <a:ea typeface="ＭＳ Ｐゴシック" charset="0"/>
        </a:defRPr>
      </a:lvl7pPr>
      <a:lvl8pPr marL="1371600" algn="l" rtl="0" eaLnBrk="1" fontAlgn="base" hangingPunct="1">
        <a:spcBef>
          <a:spcPct val="0"/>
        </a:spcBef>
        <a:spcAft>
          <a:spcPct val="0"/>
        </a:spcAft>
        <a:defRPr sz="2800">
          <a:solidFill>
            <a:schemeClr val="tx2"/>
          </a:solidFill>
          <a:latin typeface="Comic Sans MS" charset="0"/>
          <a:ea typeface="ＭＳ Ｐゴシック" charset="0"/>
        </a:defRPr>
      </a:lvl8pPr>
      <a:lvl9pPr marL="1828800" algn="l" rtl="0" eaLnBrk="1" fontAlgn="base" hangingPunct="1">
        <a:spcBef>
          <a:spcPct val="0"/>
        </a:spcBef>
        <a:spcAft>
          <a:spcPct val="0"/>
        </a:spcAft>
        <a:defRPr sz="2800">
          <a:solidFill>
            <a:schemeClr val="tx2"/>
          </a:solidFill>
          <a:latin typeface="Comic Sans MS" charset="0"/>
          <a:ea typeface="ＭＳ Ｐゴシック" charset="0"/>
        </a:defRPr>
      </a:lvl9pPr>
    </p:titleStyle>
    <p:bodyStyle>
      <a:lvl1pPr marL="342900" indent="-342900" algn="l" rtl="0" eaLnBrk="1" fontAlgn="base" hangingPunct="1">
        <a:spcBef>
          <a:spcPct val="20000"/>
        </a:spcBef>
        <a:spcAft>
          <a:spcPct val="0"/>
        </a:spcAft>
        <a:buSzPct val="100000"/>
        <a:buChar char="•"/>
        <a:defRPr>
          <a:solidFill>
            <a:schemeClr val="tx1"/>
          </a:solidFill>
          <a:latin typeface="+mn-lt"/>
          <a:ea typeface="+mn-ea"/>
          <a:cs typeface="+mn-cs"/>
        </a:defRPr>
      </a:lvl1pPr>
      <a:lvl2pPr marL="742950" indent="-285750" algn="l" rtl="0" eaLnBrk="1" fontAlgn="base" hangingPunct="1">
        <a:spcBef>
          <a:spcPct val="20000"/>
        </a:spcBef>
        <a:spcAft>
          <a:spcPct val="0"/>
        </a:spcAft>
        <a:buSzPct val="100000"/>
        <a:buChar char="–"/>
        <a:defRPr>
          <a:solidFill>
            <a:schemeClr val="tx1"/>
          </a:solidFill>
          <a:latin typeface="+mn-lt"/>
          <a:ea typeface="+mn-ea"/>
        </a:defRPr>
      </a:lvl2pPr>
      <a:lvl3pPr marL="1143000" indent="-228600" algn="l" rtl="0" eaLnBrk="1" fontAlgn="base" hangingPunct="1">
        <a:spcBef>
          <a:spcPct val="20000"/>
        </a:spcBef>
        <a:spcAft>
          <a:spcPct val="0"/>
        </a:spcAft>
        <a:buSzPct val="100000"/>
        <a:buChar char="•"/>
        <a:defRPr>
          <a:solidFill>
            <a:schemeClr val="tx1"/>
          </a:solidFill>
          <a:latin typeface="+mn-lt"/>
          <a:ea typeface="+mn-ea"/>
        </a:defRPr>
      </a:lvl3pPr>
      <a:lvl4pPr marL="1600200" indent="-228600" algn="l" rtl="0" eaLnBrk="1" fontAlgn="base" hangingPunct="1">
        <a:spcBef>
          <a:spcPct val="20000"/>
        </a:spcBef>
        <a:spcAft>
          <a:spcPct val="0"/>
        </a:spcAft>
        <a:buSzPct val="100000"/>
        <a:buChar char="–"/>
        <a:defRPr>
          <a:solidFill>
            <a:schemeClr val="tx1"/>
          </a:solidFill>
          <a:latin typeface="+mn-lt"/>
          <a:ea typeface="+mn-ea"/>
        </a:defRPr>
      </a:lvl4pPr>
      <a:lvl5pPr marL="2057400" indent="-228600" algn="l" rtl="0" eaLnBrk="1" fontAlgn="base" hangingPunct="1">
        <a:spcBef>
          <a:spcPct val="20000"/>
        </a:spcBef>
        <a:spcAft>
          <a:spcPct val="0"/>
        </a:spcAft>
        <a:buSzPct val="100000"/>
        <a:buChar char="•"/>
        <a:defRPr>
          <a:solidFill>
            <a:schemeClr val="tx1"/>
          </a:solidFill>
          <a:latin typeface="+mn-lt"/>
          <a:ea typeface="+mn-ea"/>
        </a:defRPr>
      </a:lvl5pPr>
      <a:lvl6pPr marL="2514600" indent="-228600" algn="l" rtl="0" eaLnBrk="1" fontAlgn="base" hangingPunct="1">
        <a:spcBef>
          <a:spcPct val="20000"/>
        </a:spcBef>
        <a:spcAft>
          <a:spcPct val="0"/>
        </a:spcAft>
        <a:buSzPct val="100000"/>
        <a:buChar char="•"/>
        <a:defRPr>
          <a:solidFill>
            <a:schemeClr val="tx1"/>
          </a:solidFill>
          <a:latin typeface="+mn-lt"/>
          <a:ea typeface="+mn-ea"/>
        </a:defRPr>
      </a:lvl6pPr>
      <a:lvl7pPr marL="2971800" indent="-228600" algn="l" rtl="0" eaLnBrk="1" fontAlgn="base" hangingPunct="1">
        <a:spcBef>
          <a:spcPct val="20000"/>
        </a:spcBef>
        <a:spcAft>
          <a:spcPct val="0"/>
        </a:spcAft>
        <a:buSzPct val="100000"/>
        <a:buChar char="•"/>
        <a:defRPr>
          <a:solidFill>
            <a:schemeClr val="tx1"/>
          </a:solidFill>
          <a:latin typeface="+mn-lt"/>
          <a:ea typeface="+mn-ea"/>
        </a:defRPr>
      </a:lvl7pPr>
      <a:lvl8pPr marL="3429000" indent="-228600" algn="l" rtl="0" eaLnBrk="1" fontAlgn="base" hangingPunct="1">
        <a:spcBef>
          <a:spcPct val="20000"/>
        </a:spcBef>
        <a:spcAft>
          <a:spcPct val="0"/>
        </a:spcAft>
        <a:buSzPct val="100000"/>
        <a:buChar char="•"/>
        <a:defRPr>
          <a:solidFill>
            <a:schemeClr val="tx1"/>
          </a:solidFill>
          <a:latin typeface="+mn-lt"/>
          <a:ea typeface="+mn-ea"/>
        </a:defRPr>
      </a:lvl8pPr>
      <a:lvl9pPr marL="3886200" indent="-228600" algn="l" rtl="0" eaLnBrk="1" fontAlgn="base" hangingPunct="1">
        <a:spcBef>
          <a:spcPct val="20000"/>
        </a:spcBef>
        <a:spcAft>
          <a:spcPct val="0"/>
        </a:spcAft>
        <a:buSzPct val="100000"/>
        <a:buChar char="•"/>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0"/>
            <a:ext cx="8280400" cy="863600"/>
          </a:xfrm>
        </p:spPr>
        <p:txBody>
          <a:bodyPr/>
          <a:lstStyle/>
          <a:p>
            <a:r>
              <a:rPr lang="en-US" sz="2400" dirty="0" err="1"/>
              <a:t>Cybersecurity</a:t>
            </a:r>
            <a:r>
              <a:rPr lang="en-US" sz="2400" dirty="0"/>
              <a:t> events from the past week of interest to future (or current) Presidents</a:t>
            </a:r>
            <a:r>
              <a:rPr lang="en-US" sz="2400" dirty="0" smtClean="0"/>
              <a:t>:</a:t>
            </a:r>
            <a:endParaRPr lang="en-US" sz="2400" dirty="0"/>
          </a:p>
        </p:txBody>
      </p:sp>
      <p:sp>
        <p:nvSpPr>
          <p:cNvPr id="3" name="Content Placeholder 2"/>
          <p:cNvSpPr>
            <a:spLocks noGrp="1"/>
          </p:cNvSpPr>
          <p:nvPr>
            <p:ph idx="1"/>
          </p:nvPr>
        </p:nvSpPr>
        <p:spPr>
          <a:xfrm>
            <a:off x="114300" y="825500"/>
            <a:ext cx="9169400" cy="6032500"/>
          </a:xfrm>
        </p:spPr>
        <p:txBody>
          <a:bodyPr/>
          <a:lstStyle/>
          <a:p>
            <a:pPr>
              <a:buFont typeface="Wingdings" charset="2"/>
              <a:buChar char="ü"/>
            </a:pPr>
            <a:r>
              <a:rPr lang="en-US" sz="2000" dirty="0" err="1" smtClean="0"/>
              <a:t>Diffie</a:t>
            </a:r>
            <a:r>
              <a:rPr lang="en-US" sz="2000" dirty="0" smtClean="0"/>
              <a:t>, Hellman awarded ACM Turing Prize (“Nobel prize of computing”)</a:t>
            </a:r>
          </a:p>
          <a:p>
            <a:pPr>
              <a:buFont typeface="Wingdings" charset="2"/>
              <a:buChar char="ü"/>
            </a:pPr>
            <a:r>
              <a:rPr lang="en-US" sz="2000" dirty="0" smtClean="0"/>
              <a:t>US Secretary of Defense Ashton Carter reveals US </a:t>
            </a:r>
            <a:r>
              <a:rPr lang="en-US" sz="2000" dirty="0" err="1"/>
              <a:t>c</a:t>
            </a:r>
            <a:r>
              <a:rPr lang="en-US" sz="2000" dirty="0" err="1" smtClean="0"/>
              <a:t>yberwar</a:t>
            </a:r>
            <a:r>
              <a:rPr lang="en-US" sz="2000" dirty="0" smtClean="0"/>
              <a:t> operations against ISIS: “overload their networks” and “interrupt their ability to command and control their forces” </a:t>
            </a:r>
          </a:p>
          <a:p>
            <a:pPr>
              <a:buFont typeface="Wingdings" charset="2"/>
              <a:buChar char="ü"/>
            </a:pPr>
            <a:r>
              <a:rPr lang="en-US" sz="2000" dirty="0"/>
              <a:t>At RSA </a:t>
            </a:r>
            <a:r>
              <a:rPr lang="en-US" sz="2000" dirty="0" err="1"/>
              <a:t>Conf</a:t>
            </a:r>
            <a:r>
              <a:rPr lang="en-US" sz="2000" dirty="0"/>
              <a:t>, NSA chief warns it’s “when not if” for power grid attacks</a:t>
            </a:r>
          </a:p>
          <a:p>
            <a:pPr>
              <a:buFont typeface="Wingdings" charset="2"/>
              <a:buChar char="ü"/>
            </a:pPr>
            <a:r>
              <a:rPr lang="en-US" sz="2000" dirty="0" smtClean="0"/>
              <a:t>Apple </a:t>
            </a:r>
            <a:r>
              <a:rPr lang="en-US" sz="2000" dirty="0"/>
              <a:t>wins a round against FBI in New York District Court</a:t>
            </a:r>
          </a:p>
          <a:p>
            <a:pPr>
              <a:buFont typeface="Wingdings" charset="2"/>
              <a:buChar char="ü"/>
            </a:pPr>
            <a:r>
              <a:rPr lang="en-US" sz="2000" dirty="0" smtClean="0"/>
              <a:t>ASUS signs FTC consent decree, agrees </a:t>
            </a:r>
            <a:r>
              <a:rPr lang="en-US" sz="2000" dirty="0"/>
              <a:t>to 20 years of independent security </a:t>
            </a:r>
            <a:r>
              <a:rPr lang="en-US" sz="2000" dirty="0" smtClean="0"/>
              <a:t>audits, acknowledging poor security practices</a:t>
            </a:r>
            <a:endParaRPr lang="en-US" sz="2000" dirty="0"/>
          </a:p>
          <a:p>
            <a:pPr>
              <a:buFont typeface="Wingdings" charset="2"/>
              <a:buChar char="ü"/>
            </a:pPr>
            <a:r>
              <a:rPr lang="en-US" sz="2000" dirty="0" smtClean="0"/>
              <a:t>IRS raises estimate of number of users compromised by “Get Transcript” weakness from 334,000 to 724,000</a:t>
            </a:r>
          </a:p>
          <a:p>
            <a:pPr>
              <a:buFont typeface="Wingdings" charset="2"/>
              <a:buChar char="ü"/>
            </a:pPr>
            <a:r>
              <a:rPr lang="en-US" sz="2000" dirty="0" smtClean="0"/>
              <a:t>US-EU “Privacy Shield” details unveiled, discussed</a:t>
            </a:r>
          </a:p>
          <a:p>
            <a:pPr>
              <a:buFont typeface="Wingdings" charset="2"/>
              <a:buChar char="ü"/>
            </a:pPr>
            <a:r>
              <a:rPr lang="en-US" sz="2000" dirty="0" smtClean="0"/>
              <a:t>New procedures for permitting FBI, CIA to access NSA raw data (under development for years) reported to be nearly complete</a:t>
            </a:r>
          </a:p>
          <a:p>
            <a:pPr>
              <a:buFont typeface="Wingdings" charset="2"/>
              <a:buChar char="ü"/>
            </a:pPr>
            <a:r>
              <a:rPr lang="en-US" sz="2000" dirty="0" smtClean="0"/>
              <a:t>Facebook exec arrested in Brazil because LE wants information from </a:t>
            </a:r>
            <a:r>
              <a:rPr lang="en-US" sz="2000" dirty="0" err="1" smtClean="0"/>
              <a:t>WhatsApp</a:t>
            </a:r>
            <a:r>
              <a:rPr lang="en-US" sz="2000" dirty="0" smtClean="0"/>
              <a:t> </a:t>
            </a:r>
          </a:p>
          <a:p>
            <a:pPr>
              <a:buFont typeface="Wingdings" charset="2"/>
              <a:buChar char="ü"/>
            </a:pPr>
            <a:r>
              <a:rPr lang="en-US" sz="2000" dirty="0" err="1" smtClean="0"/>
              <a:t>Ransomware</a:t>
            </a:r>
            <a:r>
              <a:rPr lang="en-US" sz="2000" dirty="0" smtClean="0"/>
              <a:t> attack on German hospital spreads to 2 others</a:t>
            </a:r>
          </a:p>
          <a:p>
            <a:pPr>
              <a:buFont typeface="Wingdings" charset="2"/>
              <a:buChar char="ü"/>
            </a:pPr>
            <a:r>
              <a:rPr lang="en-US" sz="2400" dirty="0" smtClean="0"/>
              <a:t>Coming up: … ?</a:t>
            </a:r>
          </a:p>
        </p:txBody>
      </p:sp>
      <p:cxnSp>
        <p:nvCxnSpPr>
          <p:cNvPr id="19" name="Straight Arrow Connector 18"/>
          <p:cNvCxnSpPr/>
          <p:nvPr/>
        </p:nvCxnSpPr>
        <p:spPr bwMode="auto">
          <a:xfrm>
            <a:off x="7578213" y="-487979"/>
            <a:ext cx="3687" cy="538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6779474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203200"/>
            <a:ext cx="7772400" cy="1143000"/>
          </a:xfrm>
        </p:spPr>
        <p:txBody>
          <a:bodyPr/>
          <a:lstStyle/>
          <a:p>
            <a:r>
              <a:rPr lang="en-US" sz="1800" dirty="0"/>
              <a:t>Technical</a:t>
            </a:r>
            <a:br>
              <a:rPr lang="en-US" sz="1800" dirty="0"/>
            </a:br>
            <a:r>
              <a:rPr lang="en-US" dirty="0" smtClean="0"/>
              <a:t>Attacking through a system’s inputs</a:t>
            </a:r>
            <a:endParaRPr lang="en-US" dirty="0"/>
          </a:p>
        </p:txBody>
      </p:sp>
      <p:sp>
        <p:nvSpPr>
          <p:cNvPr id="3" name="Content Placeholder 2"/>
          <p:cNvSpPr>
            <a:spLocks noGrp="1"/>
          </p:cNvSpPr>
          <p:nvPr>
            <p:ph idx="1"/>
          </p:nvPr>
        </p:nvSpPr>
        <p:spPr>
          <a:xfrm>
            <a:off x="558800" y="1333500"/>
            <a:ext cx="7772400" cy="596900"/>
          </a:xfrm>
        </p:spPr>
        <p:txBody>
          <a:bodyPr/>
          <a:lstStyle/>
          <a:p>
            <a:r>
              <a:rPr lang="en-US" dirty="0" smtClean="0"/>
              <a:t>Buffer overflow demonstration</a:t>
            </a:r>
          </a:p>
        </p:txBody>
      </p:sp>
      <p:sp>
        <p:nvSpPr>
          <p:cNvPr id="14" name="TextBox 13"/>
          <p:cNvSpPr txBox="1"/>
          <p:nvPr/>
        </p:nvSpPr>
        <p:spPr>
          <a:xfrm>
            <a:off x="1333500" y="2832100"/>
            <a:ext cx="2870200" cy="400110"/>
          </a:xfrm>
          <a:prstGeom prst="rect">
            <a:avLst/>
          </a:prstGeom>
          <a:noFill/>
          <a:ln w="38100" cmpd="sng">
            <a:solidFill>
              <a:schemeClr val="tx1"/>
            </a:solidFill>
          </a:ln>
        </p:spPr>
        <p:txBody>
          <a:bodyPr wrap="square" rtlCol="0">
            <a:spAutoFit/>
          </a:bodyPr>
          <a:lstStyle/>
          <a:p>
            <a:r>
              <a:rPr lang="en-US" sz="2000" dirty="0" smtClean="0">
                <a:latin typeface="+mj-lt"/>
              </a:rPr>
              <a:t>CALL </a:t>
            </a:r>
            <a:r>
              <a:rPr lang="en-US" sz="2000" dirty="0" err="1" smtClean="0">
                <a:latin typeface="+mj-lt"/>
              </a:rPr>
              <a:t>ReadStr</a:t>
            </a:r>
            <a:r>
              <a:rPr lang="en-US" sz="2000" dirty="0" smtClean="0">
                <a:latin typeface="+mj-lt"/>
              </a:rPr>
              <a:t>[200,10]      </a:t>
            </a:r>
            <a:endParaRPr lang="en-US" sz="2000" dirty="0">
              <a:latin typeface="+mj-lt"/>
            </a:endParaRPr>
          </a:p>
        </p:txBody>
      </p:sp>
      <p:sp>
        <p:nvSpPr>
          <p:cNvPr id="15" name="TextBox 14"/>
          <p:cNvSpPr txBox="1"/>
          <p:nvPr/>
        </p:nvSpPr>
        <p:spPr>
          <a:xfrm>
            <a:off x="1346200" y="3251200"/>
            <a:ext cx="2875958" cy="400110"/>
          </a:xfrm>
          <a:prstGeom prst="rect">
            <a:avLst/>
          </a:prstGeom>
          <a:noFill/>
          <a:ln w="38100" cmpd="sng">
            <a:solidFill>
              <a:schemeClr val="tx1"/>
            </a:solidFill>
          </a:ln>
        </p:spPr>
        <p:txBody>
          <a:bodyPr wrap="none" rtlCol="0">
            <a:spAutoFit/>
          </a:bodyPr>
          <a:lstStyle/>
          <a:p>
            <a:r>
              <a:rPr lang="en-US" sz="2000" dirty="0" smtClean="0">
                <a:latin typeface="+mj-lt"/>
              </a:rPr>
              <a:t>JNZ  [nonzero return]</a:t>
            </a:r>
            <a:endParaRPr lang="en-US" sz="2000" dirty="0">
              <a:latin typeface="+mj-lt"/>
            </a:endParaRPr>
          </a:p>
        </p:txBody>
      </p:sp>
      <p:sp>
        <p:nvSpPr>
          <p:cNvPr id="16" name="TextBox 15"/>
          <p:cNvSpPr txBox="1"/>
          <p:nvPr/>
        </p:nvSpPr>
        <p:spPr>
          <a:xfrm>
            <a:off x="1358900" y="3657600"/>
            <a:ext cx="2857500" cy="400110"/>
          </a:xfrm>
          <a:prstGeom prst="rect">
            <a:avLst/>
          </a:prstGeom>
          <a:noFill/>
          <a:ln w="38100" cmpd="sng">
            <a:solidFill>
              <a:schemeClr val="tx1"/>
            </a:solidFill>
          </a:ln>
        </p:spPr>
        <p:txBody>
          <a:bodyPr wrap="square" rtlCol="0">
            <a:spAutoFit/>
          </a:bodyPr>
          <a:lstStyle/>
          <a:p>
            <a:r>
              <a:rPr lang="en-US" sz="2000" dirty="0" smtClean="0">
                <a:latin typeface="+mj-lt"/>
              </a:rPr>
              <a:t>&lt;program continues&gt;]</a:t>
            </a:r>
            <a:endParaRPr lang="en-US" sz="2000" dirty="0">
              <a:latin typeface="+mj-lt"/>
            </a:endParaRPr>
          </a:p>
        </p:txBody>
      </p:sp>
      <p:sp>
        <p:nvSpPr>
          <p:cNvPr id="17" name="TextBox 16"/>
          <p:cNvSpPr txBox="1"/>
          <p:nvPr/>
        </p:nvSpPr>
        <p:spPr>
          <a:xfrm>
            <a:off x="139700" y="2146300"/>
            <a:ext cx="1142460" cy="707886"/>
          </a:xfrm>
          <a:prstGeom prst="rect">
            <a:avLst/>
          </a:prstGeom>
          <a:noFill/>
        </p:spPr>
        <p:txBody>
          <a:bodyPr wrap="none" rtlCol="0">
            <a:spAutoFit/>
          </a:bodyPr>
          <a:lstStyle/>
          <a:p>
            <a:r>
              <a:rPr lang="en-US" sz="2000" dirty="0" smtClean="0">
                <a:latin typeface="+mj-lt"/>
              </a:rPr>
              <a:t>Memory </a:t>
            </a:r>
          </a:p>
          <a:p>
            <a:r>
              <a:rPr lang="en-US" sz="2000" dirty="0" smtClean="0">
                <a:latin typeface="+mj-lt"/>
              </a:rPr>
              <a:t>address</a:t>
            </a:r>
            <a:endParaRPr lang="en-US" sz="2000" dirty="0">
              <a:latin typeface="+mj-lt"/>
            </a:endParaRPr>
          </a:p>
        </p:txBody>
      </p:sp>
      <p:sp>
        <p:nvSpPr>
          <p:cNvPr id="18" name="TextBox 17"/>
          <p:cNvSpPr txBox="1"/>
          <p:nvPr/>
        </p:nvSpPr>
        <p:spPr>
          <a:xfrm>
            <a:off x="628650" y="2844800"/>
            <a:ext cx="613219" cy="400110"/>
          </a:xfrm>
          <a:prstGeom prst="rect">
            <a:avLst/>
          </a:prstGeom>
          <a:noFill/>
          <a:ln w="38100" cmpd="sng">
            <a:solidFill>
              <a:schemeClr val="tx1"/>
            </a:solidFill>
          </a:ln>
        </p:spPr>
        <p:txBody>
          <a:bodyPr wrap="none" rtlCol="0">
            <a:spAutoFit/>
          </a:bodyPr>
          <a:lstStyle/>
          <a:p>
            <a:r>
              <a:rPr lang="en-US" sz="2000" dirty="0" smtClean="0">
                <a:latin typeface="+mj-lt"/>
              </a:rPr>
              <a:t>100</a:t>
            </a:r>
            <a:endParaRPr lang="en-US" sz="2000" dirty="0">
              <a:latin typeface="+mj-lt"/>
            </a:endParaRPr>
          </a:p>
        </p:txBody>
      </p:sp>
      <p:sp>
        <p:nvSpPr>
          <p:cNvPr id="19" name="TextBox 18"/>
          <p:cNvSpPr txBox="1"/>
          <p:nvPr/>
        </p:nvSpPr>
        <p:spPr>
          <a:xfrm>
            <a:off x="635000" y="3263900"/>
            <a:ext cx="609600" cy="400110"/>
          </a:xfrm>
          <a:prstGeom prst="rect">
            <a:avLst/>
          </a:prstGeom>
          <a:noFill/>
          <a:ln w="38100" cmpd="sng">
            <a:solidFill>
              <a:schemeClr val="tx1"/>
            </a:solidFill>
          </a:ln>
        </p:spPr>
        <p:txBody>
          <a:bodyPr wrap="square" rtlCol="0">
            <a:spAutoFit/>
          </a:bodyPr>
          <a:lstStyle/>
          <a:p>
            <a:r>
              <a:rPr lang="en-US" sz="2000" dirty="0" smtClean="0">
                <a:latin typeface="+mj-lt"/>
              </a:rPr>
              <a:t>101</a:t>
            </a:r>
            <a:endParaRPr lang="en-US" sz="2000" dirty="0">
              <a:latin typeface="+mj-lt"/>
            </a:endParaRPr>
          </a:p>
        </p:txBody>
      </p:sp>
      <p:sp>
        <p:nvSpPr>
          <p:cNvPr id="20" name="TextBox 19"/>
          <p:cNvSpPr txBox="1"/>
          <p:nvPr/>
        </p:nvSpPr>
        <p:spPr>
          <a:xfrm>
            <a:off x="635000" y="3670300"/>
            <a:ext cx="613219" cy="400110"/>
          </a:xfrm>
          <a:prstGeom prst="rect">
            <a:avLst/>
          </a:prstGeom>
          <a:noFill/>
          <a:ln w="38100" cmpd="sng">
            <a:solidFill>
              <a:schemeClr val="tx1"/>
            </a:solidFill>
          </a:ln>
        </p:spPr>
        <p:txBody>
          <a:bodyPr wrap="none" rtlCol="0">
            <a:spAutoFit/>
          </a:bodyPr>
          <a:lstStyle/>
          <a:p>
            <a:r>
              <a:rPr lang="en-US" sz="2000" dirty="0" smtClean="0">
                <a:latin typeface="+mj-lt"/>
              </a:rPr>
              <a:t>102</a:t>
            </a:r>
            <a:endParaRPr lang="en-US" sz="2000" dirty="0">
              <a:latin typeface="+mj-lt"/>
            </a:endParaRPr>
          </a:p>
        </p:txBody>
      </p:sp>
      <p:sp>
        <p:nvSpPr>
          <p:cNvPr id="21" name="TextBox 20"/>
          <p:cNvSpPr txBox="1"/>
          <p:nvPr/>
        </p:nvSpPr>
        <p:spPr>
          <a:xfrm>
            <a:off x="1473200" y="2362200"/>
            <a:ext cx="2261306" cy="400110"/>
          </a:xfrm>
          <a:prstGeom prst="rect">
            <a:avLst/>
          </a:prstGeom>
          <a:noFill/>
        </p:spPr>
        <p:txBody>
          <a:bodyPr wrap="none" rtlCol="0">
            <a:spAutoFit/>
          </a:bodyPr>
          <a:lstStyle/>
          <a:p>
            <a:r>
              <a:rPr lang="en-US" sz="2000" dirty="0" smtClean="0">
                <a:latin typeface="+mj-lt"/>
              </a:rPr>
              <a:t>Memory contents</a:t>
            </a:r>
            <a:endParaRPr lang="en-US" sz="2000" dirty="0">
              <a:latin typeface="+mj-lt"/>
            </a:endParaRPr>
          </a:p>
        </p:txBody>
      </p:sp>
      <p:sp>
        <p:nvSpPr>
          <p:cNvPr id="22" name="TextBox 21"/>
          <p:cNvSpPr txBox="1"/>
          <p:nvPr/>
        </p:nvSpPr>
        <p:spPr>
          <a:xfrm>
            <a:off x="1358900" y="4076700"/>
            <a:ext cx="2857500" cy="400110"/>
          </a:xfrm>
          <a:prstGeom prst="rect">
            <a:avLst/>
          </a:prstGeom>
          <a:noFill/>
          <a:ln w="38100" cmpd="sng">
            <a:solidFill>
              <a:schemeClr val="tx1"/>
            </a:solidFill>
          </a:ln>
        </p:spPr>
        <p:txBody>
          <a:bodyPr wrap="square" rtlCol="0">
            <a:spAutoFit/>
          </a:bodyPr>
          <a:lstStyle/>
          <a:p>
            <a:r>
              <a:rPr lang="en-US" sz="2000" dirty="0" smtClean="0">
                <a:latin typeface="+mj-lt"/>
              </a:rPr>
              <a:t>&lt;program continues&gt;]</a:t>
            </a:r>
            <a:endParaRPr lang="en-US" sz="2000" dirty="0">
              <a:latin typeface="+mj-lt"/>
            </a:endParaRPr>
          </a:p>
        </p:txBody>
      </p:sp>
      <p:sp>
        <p:nvSpPr>
          <p:cNvPr id="23" name="TextBox 22"/>
          <p:cNvSpPr txBox="1"/>
          <p:nvPr/>
        </p:nvSpPr>
        <p:spPr>
          <a:xfrm>
            <a:off x="647700" y="4051300"/>
            <a:ext cx="613219" cy="400110"/>
          </a:xfrm>
          <a:prstGeom prst="rect">
            <a:avLst/>
          </a:prstGeom>
          <a:noFill/>
          <a:ln w="38100" cmpd="sng">
            <a:solidFill>
              <a:schemeClr val="tx1"/>
            </a:solidFill>
          </a:ln>
        </p:spPr>
        <p:txBody>
          <a:bodyPr wrap="none" rtlCol="0">
            <a:spAutoFit/>
          </a:bodyPr>
          <a:lstStyle/>
          <a:p>
            <a:r>
              <a:rPr lang="en-US" sz="2000" dirty="0" smtClean="0">
                <a:latin typeface="+mj-lt"/>
              </a:rPr>
              <a:t>103</a:t>
            </a:r>
            <a:endParaRPr lang="en-US" sz="2000" dirty="0">
              <a:latin typeface="+mj-lt"/>
            </a:endParaRPr>
          </a:p>
        </p:txBody>
      </p:sp>
      <p:sp>
        <p:nvSpPr>
          <p:cNvPr id="24" name="TextBox 23"/>
          <p:cNvSpPr txBox="1"/>
          <p:nvPr/>
        </p:nvSpPr>
        <p:spPr>
          <a:xfrm>
            <a:off x="5588000" y="3149600"/>
            <a:ext cx="2870200" cy="400110"/>
          </a:xfrm>
          <a:prstGeom prst="rect">
            <a:avLst/>
          </a:prstGeom>
          <a:noFill/>
          <a:ln w="38100" cmpd="sng">
            <a:solidFill>
              <a:schemeClr val="tx1"/>
            </a:solidFill>
          </a:ln>
        </p:spPr>
        <p:txBody>
          <a:bodyPr wrap="square" rtlCol="0">
            <a:spAutoFit/>
          </a:bodyPr>
          <a:lstStyle/>
          <a:p>
            <a:r>
              <a:rPr lang="en-US" sz="2000" dirty="0" smtClean="0">
                <a:latin typeface="+mj-lt"/>
              </a:rPr>
              <a:t>Buffer[1]      </a:t>
            </a:r>
            <a:endParaRPr lang="en-US" sz="2000" dirty="0">
              <a:latin typeface="+mj-lt"/>
            </a:endParaRPr>
          </a:p>
        </p:txBody>
      </p:sp>
      <p:sp>
        <p:nvSpPr>
          <p:cNvPr id="25" name="TextBox 24"/>
          <p:cNvSpPr txBox="1"/>
          <p:nvPr/>
        </p:nvSpPr>
        <p:spPr>
          <a:xfrm>
            <a:off x="5600700" y="3568700"/>
            <a:ext cx="2844800" cy="400110"/>
          </a:xfrm>
          <a:prstGeom prst="rect">
            <a:avLst/>
          </a:prstGeom>
          <a:noFill/>
          <a:ln w="38100" cmpd="sng">
            <a:solidFill>
              <a:schemeClr val="tx1"/>
            </a:solidFill>
          </a:ln>
        </p:spPr>
        <p:txBody>
          <a:bodyPr wrap="square" rtlCol="0">
            <a:spAutoFit/>
          </a:bodyPr>
          <a:lstStyle/>
          <a:p>
            <a:r>
              <a:rPr lang="en-US" sz="2000" dirty="0" smtClean="0">
                <a:latin typeface="+mj-lt"/>
              </a:rPr>
              <a:t>Buffer[2]</a:t>
            </a:r>
            <a:endParaRPr lang="en-US" sz="2000" dirty="0">
              <a:latin typeface="+mj-lt"/>
            </a:endParaRPr>
          </a:p>
        </p:txBody>
      </p:sp>
      <p:sp>
        <p:nvSpPr>
          <p:cNvPr id="26" name="TextBox 25"/>
          <p:cNvSpPr txBox="1"/>
          <p:nvPr/>
        </p:nvSpPr>
        <p:spPr>
          <a:xfrm>
            <a:off x="5613400" y="3975100"/>
            <a:ext cx="2857500" cy="400110"/>
          </a:xfrm>
          <a:prstGeom prst="rect">
            <a:avLst/>
          </a:prstGeom>
          <a:noFill/>
          <a:ln w="38100" cmpd="sng">
            <a:solidFill>
              <a:schemeClr val="tx1"/>
            </a:solidFill>
          </a:ln>
        </p:spPr>
        <p:txBody>
          <a:bodyPr wrap="square" rtlCol="0">
            <a:spAutoFit/>
          </a:bodyPr>
          <a:lstStyle/>
          <a:p>
            <a:r>
              <a:rPr lang="en-US" sz="2000" dirty="0" smtClean="0">
                <a:latin typeface="+mj-lt"/>
              </a:rPr>
              <a:t>     …</a:t>
            </a:r>
            <a:endParaRPr lang="en-US" sz="2000" dirty="0">
              <a:latin typeface="+mj-lt"/>
            </a:endParaRPr>
          </a:p>
        </p:txBody>
      </p:sp>
      <p:sp>
        <p:nvSpPr>
          <p:cNvPr id="27" name="TextBox 26"/>
          <p:cNvSpPr txBox="1"/>
          <p:nvPr/>
        </p:nvSpPr>
        <p:spPr>
          <a:xfrm>
            <a:off x="4394200" y="2413000"/>
            <a:ext cx="1142460" cy="707886"/>
          </a:xfrm>
          <a:prstGeom prst="rect">
            <a:avLst/>
          </a:prstGeom>
          <a:noFill/>
        </p:spPr>
        <p:txBody>
          <a:bodyPr wrap="none" rtlCol="0">
            <a:spAutoFit/>
          </a:bodyPr>
          <a:lstStyle/>
          <a:p>
            <a:r>
              <a:rPr lang="en-US" sz="2000" dirty="0" smtClean="0">
                <a:latin typeface="+mj-lt"/>
              </a:rPr>
              <a:t>Memory </a:t>
            </a:r>
          </a:p>
          <a:p>
            <a:r>
              <a:rPr lang="en-US" sz="2000" dirty="0" smtClean="0">
                <a:latin typeface="+mj-lt"/>
              </a:rPr>
              <a:t>address</a:t>
            </a:r>
            <a:endParaRPr lang="en-US" sz="2000" dirty="0">
              <a:latin typeface="+mj-lt"/>
            </a:endParaRPr>
          </a:p>
        </p:txBody>
      </p:sp>
      <p:sp>
        <p:nvSpPr>
          <p:cNvPr id="28" name="TextBox 27"/>
          <p:cNvSpPr txBox="1"/>
          <p:nvPr/>
        </p:nvSpPr>
        <p:spPr>
          <a:xfrm>
            <a:off x="4889500" y="3162300"/>
            <a:ext cx="654296" cy="400110"/>
          </a:xfrm>
          <a:prstGeom prst="rect">
            <a:avLst/>
          </a:prstGeom>
          <a:noFill/>
          <a:ln w="38100" cmpd="sng">
            <a:solidFill>
              <a:schemeClr val="tx1"/>
            </a:solidFill>
          </a:ln>
        </p:spPr>
        <p:txBody>
          <a:bodyPr wrap="none" rtlCol="0">
            <a:spAutoFit/>
          </a:bodyPr>
          <a:lstStyle/>
          <a:p>
            <a:r>
              <a:rPr lang="en-US" sz="2000" dirty="0" smtClean="0">
                <a:latin typeface="+mj-lt"/>
              </a:rPr>
              <a:t>200</a:t>
            </a:r>
            <a:endParaRPr lang="en-US" sz="2000" dirty="0">
              <a:latin typeface="+mj-lt"/>
            </a:endParaRPr>
          </a:p>
        </p:txBody>
      </p:sp>
      <p:sp>
        <p:nvSpPr>
          <p:cNvPr id="29" name="TextBox 28"/>
          <p:cNvSpPr txBox="1"/>
          <p:nvPr/>
        </p:nvSpPr>
        <p:spPr>
          <a:xfrm>
            <a:off x="4876800" y="3581400"/>
            <a:ext cx="673100" cy="400110"/>
          </a:xfrm>
          <a:prstGeom prst="rect">
            <a:avLst/>
          </a:prstGeom>
          <a:noFill/>
          <a:ln w="38100" cmpd="sng">
            <a:solidFill>
              <a:schemeClr val="tx1"/>
            </a:solidFill>
          </a:ln>
        </p:spPr>
        <p:txBody>
          <a:bodyPr wrap="square" rtlCol="0">
            <a:spAutoFit/>
          </a:bodyPr>
          <a:lstStyle/>
          <a:p>
            <a:r>
              <a:rPr lang="en-US" sz="2000" dirty="0" smtClean="0">
                <a:latin typeface="+mj-lt"/>
              </a:rPr>
              <a:t>201</a:t>
            </a:r>
            <a:endParaRPr lang="en-US" sz="2000" dirty="0">
              <a:latin typeface="+mj-lt"/>
            </a:endParaRPr>
          </a:p>
        </p:txBody>
      </p:sp>
      <p:sp>
        <p:nvSpPr>
          <p:cNvPr id="30" name="TextBox 29"/>
          <p:cNvSpPr txBox="1"/>
          <p:nvPr/>
        </p:nvSpPr>
        <p:spPr>
          <a:xfrm>
            <a:off x="4889500" y="3987800"/>
            <a:ext cx="660400" cy="400110"/>
          </a:xfrm>
          <a:prstGeom prst="rect">
            <a:avLst/>
          </a:prstGeom>
          <a:noFill/>
          <a:ln w="38100" cmpd="sng">
            <a:solidFill>
              <a:schemeClr val="tx1"/>
            </a:solidFill>
          </a:ln>
        </p:spPr>
        <p:txBody>
          <a:bodyPr wrap="square" rtlCol="0">
            <a:spAutoFit/>
          </a:bodyPr>
          <a:lstStyle/>
          <a:p>
            <a:r>
              <a:rPr lang="en-US" sz="2000" dirty="0" smtClean="0">
                <a:latin typeface="+mj-lt"/>
              </a:rPr>
              <a:t>  …</a:t>
            </a:r>
            <a:endParaRPr lang="en-US" sz="2000" dirty="0">
              <a:latin typeface="+mj-lt"/>
            </a:endParaRPr>
          </a:p>
        </p:txBody>
      </p:sp>
      <p:sp>
        <p:nvSpPr>
          <p:cNvPr id="31" name="TextBox 30"/>
          <p:cNvSpPr txBox="1"/>
          <p:nvPr/>
        </p:nvSpPr>
        <p:spPr>
          <a:xfrm>
            <a:off x="5727700" y="2654300"/>
            <a:ext cx="884853" cy="400110"/>
          </a:xfrm>
          <a:prstGeom prst="rect">
            <a:avLst/>
          </a:prstGeom>
          <a:noFill/>
        </p:spPr>
        <p:txBody>
          <a:bodyPr wrap="none" rtlCol="0">
            <a:spAutoFit/>
          </a:bodyPr>
          <a:lstStyle/>
          <a:p>
            <a:r>
              <a:rPr lang="en-US" sz="2000" dirty="0" smtClean="0">
                <a:latin typeface="+mj-lt"/>
              </a:rPr>
              <a:t>Stack</a:t>
            </a:r>
            <a:endParaRPr lang="en-US" sz="2000" dirty="0">
              <a:latin typeface="+mj-lt"/>
            </a:endParaRPr>
          </a:p>
        </p:txBody>
      </p:sp>
      <p:sp>
        <p:nvSpPr>
          <p:cNvPr id="32" name="TextBox 31"/>
          <p:cNvSpPr txBox="1"/>
          <p:nvPr/>
        </p:nvSpPr>
        <p:spPr>
          <a:xfrm>
            <a:off x="5613400" y="4394200"/>
            <a:ext cx="2857500" cy="400110"/>
          </a:xfrm>
          <a:prstGeom prst="rect">
            <a:avLst/>
          </a:prstGeom>
          <a:noFill/>
          <a:ln w="38100" cmpd="sng">
            <a:solidFill>
              <a:schemeClr val="tx1"/>
            </a:solidFill>
          </a:ln>
        </p:spPr>
        <p:txBody>
          <a:bodyPr wrap="square" rtlCol="0">
            <a:spAutoFit/>
          </a:bodyPr>
          <a:lstStyle/>
          <a:p>
            <a:r>
              <a:rPr lang="en-US" sz="2000" dirty="0" smtClean="0">
                <a:latin typeface="+mj-lt"/>
              </a:rPr>
              <a:t>Buffer[10]</a:t>
            </a:r>
            <a:endParaRPr lang="en-US" sz="2000" dirty="0">
              <a:latin typeface="+mj-lt"/>
            </a:endParaRPr>
          </a:p>
        </p:txBody>
      </p:sp>
      <p:sp>
        <p:nvSpPr>
          <p:cNvPr id="33" name="TextBox 32"/>
          <p:cNvSpPr txBox="1"/>
          <p:nvPr/>
        </p:nvSpPr>
        <p:spPr>
          <a:xfrm>
            <a:off x="4902200" y="4368800"/>
            <a:ext cx="654296" cy="400110"/>
          </a:xfrm>
          <a:prstGeom prst="rect">
            <a:avLst/>
          </a:prstGeom>
          <a:noFill/>
          <a:ln w="38100" cmpd="sng">
            <a:solidFill>
              <a:schemeClr val="tx1"/>
            </a:solidFill>
          </a:ln>
        </p:spPr>
        <p:txBody>
          <a:bodyPr wrap="none" rtlCol="0">
            <a:spAutoFit/>
          </a:bodyPr>
          <a:lstStyle/>
          <a:p>
            <a:r>
              <a:rPr lang="en-US" sz="2000" dirty="0" smtClean="0">
                <a:latin typeface="+mj-lt"/>
              </a:rPr>
              <a:t>209</a:t>
            </a:r>
            <a:endParaRPr lang="en-US" sz="2000" dirty="0">
              <a:latin typeface="+mj-lt"/>
            </a:endParaRPr>
          </a:p>
        </p:txBody>
      </p:sp>
      <p:sp>
        <p:nvSpPr>
          <p:cNvPr id="34" name="TextBox 33"/>
          <p:cNvSpPr txBox="1"/>
          <p:nvPr/>
        </p:nvSpPr>
        <p:spPr>
          <a:xfrm>
            <a:off x="1384300" y="1949450"/>
            <a:ext cx="2186416" cy="400110"/>
          </a:xfrm>
          <a:prstGeom prst="rect">
            <a:avLst/>
          </a:prstGeom>
          <a:noFill/>
        </p:spPr>
        <p:txBody>
          <a:bodyPr wrap="none" rtlCol="0">
            <a:spAutoFit/>
          </a:bodyPr>
          <a:lstStyle/>
          <a:p>
            <a:r>
              <a:rPr lang="en-US" sz="2000" dirty="0" smtClean="0">
                <a:latin typeface="+mj-lt"/>
              </a:rPr>
              <a:t>Original Program</a:t>
            </a:r>
            <a:endParaRPr lang="en-US" sz="2000" dirty="0">
              <a:latin typeface="+mj-lt"/>
            </a:endParaRPr>
          </a:p>
        </p:txBody>
      </p:sp>
      <p:sp>
        <p:nvSpPr>
          <p:cNvPr id="35" name="TextBox 34"/>
          <p:cNvSpPr txBox="1"/>
          <p:nvPr/>
        </p:nvSpPr>
        <p:spPr>
          <a:xfrm>
            <a:off x="4914900" y="4775200"/>
            <a:ext cx="641350" cy="400110"/>
          </a:xfrm>
          <a:prstGeom prst="rect">
            <a:avLst/>
          </a:prstGeom>
          <a:noFill/>
          <a:ln w="38100" cmpd="sng">
            <a:solidFill>
              <a:schemeClr val="tx1"/>
            </a:solidFill>
          </a:ln>
        </p:spPr>
        <p:txBody>
          <a:bodyPr wrap="square" rtlCol="0">
            <a:spAutoFit/>
          </a:bodyPr>
          <a:lstStyle/>
          <a:p>
            <a:r>
              <a:rPr lang="en-US" sz="2000" dirty="0" smtClean="0">
                <a:latin typeface="+mj-lt"/>
              </a:rPr>
              <a:t>210</a:t>
            </a:r>
            <a:endParaRPr lang="en-US" sz="2000" dirty="0">
              <a:latin typeface="+mj-lt"/>
            </a:endParaRPr>
          </a:p>
        </p:txBody>
      </p:sp>
      <p:sp>
        <p:nvSpPr>
          <p:cNvPr id="36" name="TextBox 35"/>
          <p:cNvSpPr txBox="1"/>
          <p:nvPr/>
        </p:nvSpPr>
        <p:spPr>
          <a:xfrm>
            <a:off x="5626100" y="4787900"/>
            <a:ext cx="2857500" cy="400110"/>
          </a:xfrm>
          <a:prstGeom prst="rect">
            <a:avLst/>
          </a:prstGeom>
          <a:noFill/>
          <a:ln w="38100" cmpd="sng">
            <a:solidFill>
              <a:schemeClr val="tx1"/>
            </a:solidFill>
          </a:ln>
        </p:spPr>
        <p:txBody>
          <a:bodyPr wrap="square" rtlCol="0">
            <a:spAutoFit/>
          </a:bodyPr>
          <a:lstStyle/>
          <a:p>
            <a:r>
              <a:rPr lang="en-US" sz="2000" dirty="0" smtClean="0">
                <a:latin typeface="+mj-lt"/>
              </a:rPr>
              <a:t>&lt;Return address&gt;</a:t>
            </a:r>
            <a:endParaRPr lang="en-US" sz="2000" dirty="0">
              <a:latin typeface="+mj-lt"/>
            </a:endParaRPr>
          </a:p>
        </p:txBody>
      </p:sp>
      <p:sp>
        <p:nvSpPr>
          <p:cNvPr id="37" name="TextBox 36"/>
          <p:cNvSpPr txBox="1"/>
          <p:nvPr/>
        </p:nvSpPr>
        <p:spPr>
          <a:xfrm>
            <a:off x="1397000" y="4965700"/>
            <a:ext cx="2870200" cy="400110"/>
          </a:xfrm>
          <a:prstGeom prst="rect">
            <a:avLst/>
          </a:prstGeom>
          <a:noFill/>
          <a:ln w="38100" cmpd="sng">
            <a:solidFill>
              <a:schemeClr val="tx1"/>
            </a:solidFill>
          </a:ln>
        </p:spPr>
        <p:txBody>
          <a:bodyPr wrap="square" rtlCol="0">
            <a:spAutoFit/>
          </a:bodyPr>
          <a:lstStyle/>
          <a:p>
            <a:r>
              <a:rPr lang="en-US" sz="2000" dirty="0" err="1" smtClean="0">
                <a:latin typeface="+mj-lt"/>
              </a:rPr>
              <a:t>read_string</a:t>
            </a:r>
            <a:r>
              <a:rPr lang="en-US" sz="2000" dirty="0" smtClean="0">
                <a:latin typeface="+mj-lt"/>
              </a:rPr>
              <a:t>[200]</a:t>
            </a:r>
            <a:endParaRPr lang="en-US" sz="2000" dirty="0">
              <a:latin typeface="+mj-lt"/>
            </a:endParaRPr>
          </a:p>
        </p:txBody>
      </p:sp>
      <p:sp>
        <p:nvSpPr>
          <p:cNvPr id="38" name="TextBox 37"/>
          <p:cNvSpPr txBox="1"/>
          <p:nvPr/>
        </p:nvSpPr>
        <p:spPr>
          <a:xfrm>
            <a:off x="1409700" y="5384800"/>
            <a:ext cx="2870200" cy="400110"/>
          </a:xfrm>
          <a:prstGeom prst="rect">
            <a:avLst/>
          </a:prstGeom>
          <a:noFill/>
          <a:ln w="38100" cmpd="sng">
            <a:solidFill>
              <a:schemeClr val="tx1"/>
            </a:solidFill>
          </a:ln>
        </p:spPr>
        <p:txBody>
          <a:bodyPr wrap="square" rtlCol="0">
            <a:spAutoFit/>
          </a:bodyPr>
          <a:lstStyle/>
          <a:p>
            <a:r>
              <a:rPr lang="en-US" sz="2000" dirty="0" smtClean="0">
                <a:latin typeface="+mj-lt"/>
              </a:rPr>
              <a:t>RETURN    </a:t>
            </a:r>
            <a:endParaRPr lang="en-US" sz="2000" dirty="0">
              <a:latin typeface="+mj-lt"/>
            </a:endParaRPr>
          </a:p>
        </p:txBody>
      </p:sp>
      <p:sp>
        <p:nvSpPr>
          <p:cNvPr id="41" name="TextBox 40"/>
          <p:cNvSpPr txBox="1"/>
          <p:nvPr/>
        </p:nvSpPr>
        <p:spPr>
          <a:xfrm>
            <a:off x="685800" y="4978400"/>
            <a:ext cx="613219" cy="400110"/>
          </a:xfrm>
          <a:prstGeom prst="rect">
            <a:avLst/>
          </a:prstGeom>
          <a:noFill/>
          <a:ln w="38100" cmpd="sng">
            <a:solidFill>
              <a:schemeClr val="tx1"/>
            </a:solidFill>
          </a:ln>
        </p:spPr>
        <p:txBody>
          <a:bodyPr wrap="none" rtlCol="0">
            <a:spAutoFit/>
          </a:bodyPr>
          <a:lstStyle/>
          <a:p>
            <a:r>
              <a:rPr lang="en-US" sz="2000" dirty="0" smtClean="0">
                <a:latin typeface="+mj-lt"/>
              </a:rPr>
              <a:t>150</a:t>
            </a:r>
            <a:endParaRPr lang="en-US" sz="2000" dirty="0">
              <a:latin typeface="+mj-lt"/>
            </a:endParaRPr>
          </a:p>
        </p:txBody>
      </p:sp>
      <p:sp>
        <p:nvSpPr>
          <p:cNvPr id="42" name="TextBox 41"/>
          <p:cNvSpPr txBox="1"/>
          <p:nvPr/>
        </p:nvSpPr>
        <p:spPr>
          <a:xfrm>
            <a:off x="685800" y="5397500"/>
            <a:ext cx="609600" cy="400110"/>
          </a:xfrm>
          <a:prstGeom prst="rect">
            <a:avLst/>
          </a:prstGeom>
          <a:noFill/>
          <a:ln w="38100" cmpd="sng">
            <a:solidFill>
              <a:schemeClr val="tx1"/>
            </a:solidFill>
          </a:ln>
        </p:spPr>
        <p:txBody>
          <a:bodyPr wrap="square" rtlCol="0">
            <a:spAutoFit/>
          </a:bodyPr>
          <a:lstStyle/>
          <a:p>
            <a:r>
              <a:rPr lang="en-US" sz="2000" dirty="0" smtClean="0">
                <a:latin typeface="+mj-lt"/>
              </a:rPr>
              <a:t>151</a:t>
            </a:r>
            <a:endParaRPr lang="en-US" sz="2000" dirty="0">
              <a:latin typeface="+mj-lt"/>
            </a:endParaRPr>
          </a:p>
        </p:txBody>
      </p:sp>
      <p:sp>
        <p:nvSpPr>
          <p:cNvPr id="44" name="TextBox 43"/>
          <p:cNvSpPr txBox="1"/>
          <p:nvPr/>
        </p:nvSpPr>
        <p:spPr>
          <a:xfrm>
            <a:off x="5676900" y="5511800"/>
            <a:ext cx="2261306" cy="400110"/>
          </a:xfrm>
          <a:prstGeom prst="rect">
            <a:avLst/>
          </a:prstGeom>
          <a:noFill/>
        </p:spPr>
        <p:txBody>
          <a:bodyPr wrap="none" rtlCol="0">
            <a:spAutoFit/>
          </a:bodyPr>
          <a:lstStyle/>
          <a:p>
            <a:r>
              <a:rPr lang="en-US" sz="2000" dirty="0" smtClean="0">
                <a:latin typeface="+mj-lt"/>
              </a:rPr>
              <a:t>Memory contents</a:t>
            </a:r>
            <a:endParaRPr lang="en-US" sz="2000" dirty="0">
              <a:latin typeface="+mj-lt"/>
            </a:endParaRPr>
          </a:p>
        </p:txBody>
      </p:sp>
      <p:sp>
        <p:nvSpPr>
          <p:cNvPr id="47" name="TextBox 46"/>
          <p:cNvSpPr txBox="1"/>
          <p:nvPr/>
        </p:nvSpPr>
        <p:spPr>
          <a:xfrm>
            <a:off x="1397000" y="4572000"/>
            <a:ext cx="2589170" cy="400110"/>
          </a:xfrm>
          <a:prstGeom prst="rect">
            <a:avLst/>
          </a:prstGeom>
          <a:noFill/>
        </p:spPr>
        <p:txBody>
          <a:bodyPr wrap="none" rtlCol="0">
            <a:spAutoFit/>
          </a:bodyPr>
          <a:lstStyle/>
          <a:p>
            <a:r>
              <a:rPr lang="en-US" sz="2000" dirty="0" smtClean="0">
                <a:latin typeface="+mj-lt"/>
              </a:rPr>
              <a:t>Subroutine </a:t>
            </a:r>
            <a:r>
              <a:rPr lang="en-US" sz="2000" dirty="0" err="1" smtClean="0">
                <a:latin typeface="+mj-lt"/>
              </a:rPr>
              <a:t>ReadStr</a:t>
            </a:r>
            <a:endParaRPr lang="en-US" sz="2000" dirty="0">
              <a:latin typeface="+mj-lt"/>
            </a:endParaRPr>
          </a:p>
        </p:txBody>
      </p:sp>
      <p:sp>
        <p:nvSpPr>
          <p:cNvPr id="48" name="TextBox 47"/>
          <p:cNvSpPr txBox="1"/>
          <p:nvPr/>
        </p:nvSpPr>
        <p:spPr>
          <a:xfrm>
            <a:off x="6985000" y="3162300"/>
            <a:ext cx="816600" cy="400110"/>
          </a:xfrm>
          <a:prstGeom prst="rect">
            <a:avLst/>
          </a:prstGeom>
          <a:noFill/>
          <a:ln w="38100" cmpd="sng">
            <a:solidFill>
              <a:schemeClr val="accent2">
                <a:lumMod val="75000"/>
              </a:schemeClr>
            </a:solidFill>
          </a:ln>
        </p:spPr>
        <p:txBody>
          <a:bodyPr wrap="none" rtlCol="0">
            <a:spAutoFit/>
          </a:bodyPr>
          <a:lstStyle/>
          <a:p>
            <a:r>
              <a:rPr lang="en-US" sz="2000" dirty="0" smtClean="0">
                <a:solidFill>
                  <a:schemeClr val="accent2">
                    <a:lumMod val="75000"/>
                  </a:schemeClr>
                </a:solidFill>
                <a:latin typeface="+mj-lt"/>
              </a:rPr>
              <a:t>HELP</a:t>
            </a:r>
            <a:endParaRPr lang="en-US" sz="2000" dirty="0">
              <a:solidFill>
                <a:schemeClr val="accent2">
                  <a:lumMod val="75000"/>
                </a:schemeClr>
              </a:solidFill>
              <a:latin typeface="+mj-lt"/>
            </a:endParaRPr>
          </a:p>
        </p:txBody>
      </p:sp>
      <p:sp>
        <p:nvSpPr>
          <p:cNvPr id="49" name="TextBox 48"/>
          <p:cNvSpPr txBox="1"/>
          <p:nvPr/>
        </p:nvSpPr>
        <p:spPr>
          <a:xfrm>
            <a:off x="6985000" y="3568700"/>
            <a:ext cx="779781" cy="400110"/>
          </a:xfrm>
          <a:prstGeom prst="rect">
            <a:avLst/>
          </a:prstGeom>
          <a:noFill/>
          <a:ln w="38100" cmpd="sng">
            <a:solidFill>
              <a:schemeClr val="accent2">
                <a:lumMod val="75000"/>
              </a:schemeClr>
            </a:solidFill>
          </a:ln>
        </p:spPr>
        <p:txBody>
          <a:bodyPr wrap="none" rtlCol="0">
            <a:spAutoFit/>
          </a:bodyPr>
          <a:lstStyle/>
          <a:p>
            <a:r>
              <a:rPr lang="en-US" sz="2000" dirty="0" smtClean="0">
                <a:solidFill>
                  <a:schemeClr val="accent2">
                    <a:lumMod val="75000"/>
                  </a:schemeClr>
                </a:solidFill>
                <a:latin typeface="+mj-lt"/>
              </a:rPr>
              <a:t>PEEL</a:t>
            </a:r>
            <a:endParaRPr lang="en-US" sz="2000" dirty="0">
              <a:solidFill>
                <a:schemeClr val="accent2">
                  <a:lumMod val="75000"/>
                </a:schemeClr>
              </a:solidFill>
              <a:latin typeface="+mj-lt"/>
            </a:endParaRPr>
          </a:p>
        </p:txBody>
      </p:sp>
      <p:cxnSp>
        <p:nvCxnSpPr>
          <p:cNvPr id="53" name="Curved Connector 52"/>
          <p:cNvCxnSpPr>
            <a:stCxn id="14" idx="3"/>
            <a:endCxn id="41" idx="1"/>
          </p:cNvCxnSpPr>
          <p:nvPr/>
        </p:nvCxnSpPr>
        <p:spPr bwMode="auto">
          <a:xfrm flipH="1">
            <a:off x="685800" y="3032155"/>
            <a:ext cx="3517900" cy="2146300"/>
          </a:xfrm>
          <a:prstGeom prst="curvedConnector5">
            <a:avLst>
              <a:gd name="adj1" fmla="val -6498"/>
              <a:gd name="adj2" fmla="val 39350"/>
              <a:gd name="adj3" fmla="val 116606"/>
            </a:avLst>
          </a:prstGeom>
          <a:solidFill>
            <a:schemeClr val="accent1"/>
          </a:solidFill>
          <a:ln w="5715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7" name="Curved Connector 96"/>
          <p:cNvCxnSpPr/>
          <p:nvPr/>
        </p:nvCxnSpPr>
        <p:spPr bwMode="auto">
          <a:xfrm flipH="1" flipV="1">
            <a:off x="749300" y="3432205"/>
            <a:ext cx="3517900" cy="2146300"/>
          </a:xfrm>
          <a:prstGeom prst="curvedConnector5">
            <a:avLst>
              <a:gd name="adj1" fmla="val -13357"/>
              <a:gd name="adj2" fmla="val 43492"/>
              <a:gd name="adj3" fmla="val 119314"/>
            </a:avLst>
          </a:prstGeom>
          <a:solidFill>
            <a:schemeClr val="accent1"/>
          </a:solidFill>
          <a:ln w="5715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9" name="TextBox 38"/>
          <p:cNvSpPr txBox="1"/>
          <p:nvPr/>
        </p:nvSpPr>
        <p:spPr>
          <a:xfrm>
            <a:off x="7747000" y="4787900"/>
            <a:ext cx="571500" cy="400110"/>
          </a:xfrm>
          <a:prstGeom prst="rect">
            <a:avLst/>
          </a:prstGeom>
          <a:noFill/>
          <a:ln w="38100" cmpd="sng">
            <a:solidFill>
              <a:schemeClr val="accent2">
                <a:lumMod val="75000"/>
              </a:schemeClr>
            </a:solidFill>
          </a:ln>
        </p:spPr>
        <p:txBody>
          <a:bodyPr wrap="square" rtlCol="0">
            <a:spAutoFit/>
          </a:bodyPr>
          <a:lstStyle/>
          <a:p>
            <a:r>
              <a:rPr lang="en-US" sz="2000" dirty="0" smtClean="0">
                <a:solidFill>
                  <a:schemeClr val="accent2">
                    <a:lumMod val="75000"/>
                  </a:schemeClr>
                </a:solidFill>
                <a:latin typeface="+mj-lt"/>
              </a:rPr>
              <a:t>101</a:t>
            </a:r>
            <a:endParaRPr lang="en-US" sz="2000" dirty="0">
              <a:solidFill>
                <a:schemeClr val="accent2">
                  <a:lumMod val="75000"/>
                </a:schemeClr>
              </a:solidFill>
              <a:latin typeface="+mj-lt"/>
            </a:endParaRPr>
          </a:p>
        </p:txBody>
      </p:sp>
      <p:sp>
        <p:nvSpPr>
          <p:cNvPr id="40" name="TextBox 39"/>
          <p:cNvSpPr txBox="1"/>
          <p:nvPr/>
        </p:nvSpPr>
        <p:spPr>
          <a:xfrm>
            <a:off x="7543800" y="3149600"/>
            <a:ext cx="816600" cy="400110"/>
          </a:xfrm>
          <a:prstGeom prst="rect">
            <a:avLst/>
          </a:prstGeom>
          <a:noFill/>
          <a:ln w="38100" cmpd="sng">
            <a:solidFill>
              <a:srgbClr val="FF0000"/>
            </a:solidFill>
          </a:ln>
        </p:spPr>
        <p:txBody>
          <a:bodyPr wrap="none" rtlCol="0">
            <a:spAutoFit/>
          </a:bodyPr>
          <a:lstStyle/>
          <a:p>
            <a:r>
              <a:rPr lang="en-US" sz="2000" dirty="0" smtClean="0">
                <a:solidFill>
                  <a:srgbClr val="FF0000"/>
                </a:solidFill>
                <a:latin typeface="+mj-lt"/>
              </a:rPr>
              <a:t>HELP</a:t>
            </a:r>
            <a:endParaRPr lang="en-US" sz="2000" dirty="0">
              <a:solidFill>
                <a:srgbClr val="FF0000"/>
              </a:solidFill>
              <a:latin typeface="+mj-lt"/>
            </a:endParaRPr>
          </a:p>
        </p:txBody>
      </p:sp>
      <p:sp>
        <p:nvSpPr>
          <p:cNvPr id="43" name="TextBox 42"/>
          <p:cNvSpPr txBox="1"/>
          <p:nvPr/>
        </p:nvSpPr>
        <p:spPr>
          <a:xfrm>
            <a:off x="7543800" y="3543300"/>
            <a:ext cx="816600" cy="400110"/>
          </a:xfrm>
          <a:prstGeom prst="rect">
            <a:avLst/>
          </a:prstGeom>
          <a:noFill/>
          <a:ln w="38100" cmpd="sng">
            <a:solidFill>
              <a:srgbClr val="FF0000"/>
            </a:solidFill>
          </a:ln>
        </p:spPr>
        <p:txBody>
          <a:bodyPr wrap="none" rtlCol="0">
            <a:spAutoFit/>
          </a:bodyPr>
          <a:lstStyle/>
          <a:p>
            <a:r>
              <a:rPr lang="en-US" sz="2000" dirty="0" smtClean="0">
                <a:solidFill>
                  <a:srgbClr val="FF0000"/>
                </a:solidFill>
                <a:latin typeface="+mj-lt"/>
              </a:rPr>
              <a:t>HELP</a:t>
            </a:r>
            <a:endParaRPr lang="en-US" sz="2000" dirty="0">
              <a:solidFill>
                <a:srgbClr val="FF0000"/>
              </a:solidFill>
              <a:latin typeface="+mj-lt"/>
            </a:endParaRPr>
          </a:p>
        </p:txBody>
      </p:sp>
      <p:sp>
        <p:nvSpPr>
          <p:cNvPr id="45" name="TextBox 44"/>
          <p:cNvSpPr txBox="1"/>
          <p:nvPr/>
        </p:nvSpPr>
        <p:spPr>
          <a:xfrm>
            <a:off x="7543800" y="3987800"/>
            <a:ext cx="816600" cy="400110"/>
          </a:xfrm>
          <a:prstGeom prst="rect">
            <a:avLst/>
          </a:prstGeom>
          <a:noFill/>
          <a:ln w="38100" cmpd="sng">
            <a:solidFill>
              <a:srgbClr val="FF0000"/>
            </a:solidFill>
          </a:ln>
        </p:spPr>
        <p:txBody>
          <a:bodyPr wrap="none" rtlCol="0">
            <a:spAutoFit/>
          </a:bodyPr>
          <a:lstStyle/>
          <a:p>
            <a:r>
              <a:rPr lang="en-US" sz="2000" dirty="0" smtClean="0">
                <a:solidFill>
                  <a:srgbClr val="FF0000"/>
                </a:solidFill>
                <a:latin typeface="+mj-lt"/>
              </a:rPr>
              <a:t>HELP</a:t>
            </a:r>
            <a:endParaRPr lang="en-US" sz="2000" dirty="0">
              <a:solidFill>
                <a:srgbClr val="FF0000"/>
              </a:solidFill>
              <a:latin typeface="+mj-lt"/>
            </a:endParaRPr>
          </a:p>
        </p:txBody>
      </p:sp>
      <p:sp>
        <p:nvSpPr>
          <p:cNvPr id="46" name="TextBox 45"/>
          <p:cNvSpPr txBox="1"/>
          <p:nvPr/>
        </p:nvSpPr>
        <p:spPr>
          <a:xfrm>
            <a:off x="7658100" y="4394200"/>
            <a:ext cx="654296" cy="400110"/>
          </a:xfrm>
          <a:prstGeom prst="rect">
            <a:avLst/>
          </a:prstGeom>
          <a:noFill/>
          <a:ln w="38100" cmpd="sng">
            <a:solidFill>
              <a:srgbClr val="FF0000"/>
            </a:solidFill>
          </a:ln>
        </p:spPr>
        <p:txBody>
          <a:bodyPr wrap="none" rtlCol="0">
            <a:spAutoFit/>
          </a:bodyPr>
          <a:lstStyle/>
          <a:p>
            <a:r>
              <a:rPr lang="en-US" sz="2000" dirty="0" smtClean="0">
                <a:solidFill>
                  <a:srgbClr val="FF0000"/>
                </a:solidFill>
                <a:latin typeface="+mj-lt"/>
              </a:rPr>
              <a:t>200</a:t>
            </a:r>
            <a:endParaRPr lang="en-US" sz="2000" dirty="0">
              <a:solidFill>
                <a:srgbClr val="FF0000"/>
              </a:solidFill>
              <a:latin typeface="+mj-lt"/>
            </a:endParaRPr>
          </a:p>
        </p:txBody>
      </p:sp>
      <p:sp>
        <p:nvSpPr>
          <p:cNvPr id="50" name="TextBox 49"/>
          <p:cNvSpPr txBox="1"/>
          <p:nvPr/>
        </p:nvSpPr>
        <p:spPr>
          <a:xfrm>
            <a:off x="7569200" y="4762500"/>
            <a:ext cx="660400" cy="400110"/>
          </a:xfrm>
          <a:prstGeom prst="rect">
            <a:avLst/>
          </a:prstGeom>
          <a:solidFill>
            <a:schemeClr val="bg1"/>
          </a:solidFill>
          <a:ln w="38100" cmpd="sng">
            <a:solidFill>
              <a:srgbClr val="FF0000"/>
            </a:solidFill>
          </a:ln>
        </p:spPr>
        <p:txBody>
          <a:bodyPr wrap="square" rtlCol="0">
            <a:spAutoFit/>
          </a:bodyPr>
          <a:lstStyle/>
          <a:p>
            <a:r>
              <a:rPr lang="en-US" sz="2000" dirty="0" smtClean="0">
                <a:solidFill>
                  <a:srgbClr val="FF0000"/>
                </a:solidFill>
                <a:latin typeface="+mj-lt"/>
              </a:rPr>
              <a:t>200</a:t>
            </a:r>
            <a:endParaRPr lang="en-US" sz="2000" dirty="0">
              <a:solidFill>
                <a:srgbClr val="FF0000"/>
              </a:solidFill>
              <a:latin typeface="+mj-lt"/>
            </a:endParaRPr>
          </a:p>
        </p:txBody>
      </p:sp>
      <p:cxnSp>
        <p:nvCxnSpPr>
          <p:cNvPr id="5" name="Curved Connector 4"/>
          <p:cNvCxnSpPr>
            <a:stCxn id="38" idx="3"/>
            <a:endCxn id="28" idx="1"/>
          </p:cNvCxnSpPr>
          <p:nvPr/>
        </p:nvCxnSpPr>
        <p:spPr bwMode="auto">
          <a:xfrm flipV="1">
            <a:off x="4279900" y="3362355"/>
            <a:ext cx="609600" cy="2222500"/>
          </a:xfrm>
          <a:prstGeom prst="curvedConnector3">
            <a:avLst>
              <a:gd name="adj1" fmla="val -56250"/>
            </a:avLst>
          </a:prstGeom>
          <a:solidFill>
            <a:schemeClr val="accent1"/>
          </a:solidFill>
          <a:ln w="57150" cap="flat" cmpd="sng" algn="ctr">
            <a:solidFill>
              <a:srgbClr val="FF0000"/>
            </a:solidFill>
            <a:prstDash val="sysDash"/>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2" name="Straight Arrow Connector 11"/>
          <p:cNvCxnSpPr>
            <a:endCxn id="18" idx="1"/>
          </p:cNvCxnSpPr>
          <p:nvPr/>
        </p:nvCxnSpPr>
        <p:spPr bwMode="auto">
          <a:xfrm flipV="1">
            <a:off x="177800" y="3044855"/>
            <a:ext cx="450850" cy="28545"/>
          </a:xfrm>
          <a:prstGeom prst="straightConnector1">
            <a:avLst/>
          </a:prstGeom>
          <a:solidFill>
            <a:schemeClr val="accent1"/>
          </a:solidFill>
          <a:ln w="381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4" name="Straight Arrow Connector 53"/>
          <p:cNvCxnSpPr/>
          <p:nvPr/>
        </p:nvCxnSpPr>
        <p:spPr bwMode="auto">
          <a:xfrm flipV="1">
            <a:off x="139700" y="3883055"/>
            <a:ext cx="450850" cy="28545"/>
          </a:xfrm>
          <a:prstGeom prst="straightConnector1">
            <a:avLst/>
          </a:prstGeom>
          <a:solidFill>
            <a:schemeClr val="accent1"/>
          </a:solidFill>
          <a:ln w="381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5" name="Straight Arrow Connector 54"/>
          <p:cNvCxnSpPr/>
          <p:nvPr/>
        </p:nvCxnSpPr>
        <p:spPr bwMode="auto">
          <a:xfrm flipV="1">
            <a:off x="241300" y="5622955"/>
            <a:ext cx="450850" cy="28545"/>
          </a:xfrm>
          <a:prstGeom prst="straightConnector1">
            <a:avLst/>
          </a:prstGeom>
          <a:solidFill>
            <a:schemeClr val="accent1"/>
          </a:solidFill>
          <a:ln w="381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6" name="Straight Arrow Connector 55"/>
          <p:cNvCxnSpPr/>
          <p:nvPr/>
        </p:nvCxnSpPr>
        <p:spPr bwMode="auto">
          <a:xfrm flipV="1">
            <a:off x="4419600" y="3781455"/>
            <a:ext cx="450850" cy="28545"/>
          </a:xfrm>
          <a:prstGeom prst="straightConnector1">
            <a:avLst/>
          </a:prstGeom>
          <a:solidFill>
            <a:schemeClr val="accent1"/>
          </a:solidFill>
          <a:ln w="381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8677422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wipe(left)">
                                      <p:cBhvr>
                                        <p:cTn id="12" dur="500"/>
                                        <p:tgtEl>
                                          <p:spTgt spid="3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53"/>
                                        </p:tgtEl>
                                        <p:attrNameLst>
                                          <p:attrName>style.visibility</p:attrName>
                                        </p:attrNameLst>
                                      </p:cBhvr>
                                      <p:to>
                                        <p:strVal val="visible"/>
                                      </p:to>
                                    </p:set>
                                    <p:animEffect transition="in" filter="wipe(right)">
                                      <p:cBhvr>
                                        <p:cTn id="17" dur="500"/>
                                        <p:tgtEl>
                                          <p:spTgt spid="53"/>
                                        </p:tgtEl>
                                      </p:cBhvr>
                                    </p:animEffect>
                                  </p:childTnLst>
                                </p:cTn>
                              </p:par>
                              <p:par>
                                <p:cTn id="18" presetID="9" presetClass="exit" presetSubtype="0" fill="hold" nodeType="withEffect">
                                  <p:stCondLst>
                                    <p:cond delay="0"/>
                                  </p:stCondLst>
                                  <p:childTnLst>
                                    <p:animEffect transition="out" filter="dissolve">
                                      <p:cBhvr>
                                        <p:cTn id="19" dur="500"/>
                                        <p:tgtEl>
                                          <p:spTgt spid="12"/>
                                        </p:tgtEl>
                                      </p:cBhvr>
                                    </p:animEffect>
                                    <p:set>
                                      <p:cBhvr>
                                        <p:cTn id="20" dur="1" fill="hold">
                                          <p:stCondLst>
                                            <p:cond delay="499"/>
                                          </p:stCondLst>
                                        </p:cTn>
                                        <p:tgtEl>
                                          <p:spTgt spid="1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wipe(left)">
                                      <p:cBhvr>
                                        <p:cTn id="25" dur="500"/>
                                        <p:tgtEl>
                                          <p:spTgt spid="48"/>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wipe(left)">
                                      <p:cBhvr>
                                        <p:cTn id="30" dur="500"/>
                                        <p:tgtEl>
                                          <p:spTgt spid="49"/>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xit" presetSubtype="0" fill="hold" nodeType="clickEffect">
                                  <p:stCondLst>
                                    <p:cond delay="0"/>
                                  </p:stCondLst>
                                  <p:childTnLst>
                                    <p:animEffect transition="out" filter="dissolve">
                                      <p:cBhvr>
                                        <p:cTn id="34" dur="500"/>
                                        <p:tgtEl>
                                          <p:spTgt spid="53"/>
                                        </p:tgtEl>
                                      </p:cBhvr>
                                    </p:animEffect>
                                    <p:set>
                                      <p:cBhvr>
                                        <p:cTn id="35" dur="1" fill="hold">
                                          <p:stCondLst>
                                            <p:cond delay="499"/>
                                          </p:stCondLst>
                                        </p:cTn>
                                        <p:tgtEl>
                                          <p:spTgt spid="53"/>
                                        </p:tgtEl>
                                        <p:attrNameLst>
                                          <p:attrName>style.visibility</p:attrName>
                                        </p:attrNameLst>
                                      </p:cBhvr>
                                      <p:to>
                                        <p:strVal val="hidden"/>
                                      </p:to>
                                    </p:set>
                                  </p:childTnLst>
                                </p:cTn>
                              </p:par>
                              <p:par>
                                <p:cTn id="36" presetID="22" presetClass="entr" presetSubtype="8" fill="hold" nodeType="withEffect">
                                  <p:stCondLst>
                                    <p:cond delay="0"/>
                                  </p:stCondLst>
                                  <p:childTnLst>
                                    <p:set>
                                      <p:cBhvr>
                                        <p:cTn id="37" dur="1" fill="hold">
                                          <p:stCondLst>
                                            <p:cond delay="0"/>
                                          </p:stCondLst>
                                        </p:cTn>
                                        <p:tgtEl>
                                          <p:spTgt spid="55"/>
                                        </p:tgtEl>
                                        <p:attrNameLst>
                                          <p:attrName>style.visibility</p:attrName>
                                        </p:attrNameLst>
                                      </p:cBhvr>
                                      <p:to>
                                        <p:strVal val="visible"/>
                                      </p:to>
                                    </p:set>
                                    <p:animEffect transition="in" filter="wipe(left)">
                                      <p:cBhvr>
                                        <p:cTn id="38" dur="500"/>
                                        <p:tgtEl>
                                          <p:spTgt spid="55"/>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2" fill="hold" nodeType="clickEffect">
                                  <p:stCondLst>
                                    <p:cond delay="0"/>
                                  </p:stCondLst>
                                  <p:childTnLst>
                                    <p:set>
                                      <p:cBhvr>
                                        <p:cTn id="42" dur="1" fill="hold">
                                          <p:stCondLst>
                                            <p:cond delay="0"/>
                                          </p:stCondLst>
                                        </p:cTn>
                                        <p:tgtEl>
                                          <p:spTgt spid="97"/>
                                        </p:tgtEl>
                                        <p:attrNameLst>
                                          <p:attrName>style.visibility</p:attrName>
                                        </p:attrNameLst>
                                      </p:cBhvr>
                                      <p:to>
                                        <p:strVal val="visible"/>
                                      </p:to>
                                    </p:set>
                                    <p:animEffect transition="in" filter="wipe(right)">
                                      <p:cBhvr>
                                        <p:cTn id="43" dur="500"/>
                                        <p:tgtEl>
                                          <p:spTgt spid="97"/>
                                        </p:tgtEl>
                                      </p:cBhvr>
                                    </p:animEffect>
                                  </p:childTnLst>
                                </p:cTn>
                              </p:par>
                              <p:par>
                                <p:cTn id="44" presetID="9" presetClass="exit" presetSubtype="0" fill="hold" grpId="1" nodeType="withEffect">
                                  <p:stCondLst>
                                    <p:cond delay="0"/>
                                  </p:stCondLst>
                                  <p:childTnLst>
                                    <p:animEffect transition="out" filter="dissolve">
                                      <p:cBhvr>
                                        <p:cTn id="45" dur="500"/>
                                        <p:tgtEl>
                                          <p:spTgt spid="39"/>
                                        </p:tgtEl>
                                      </p:cBhvr>
                                    </p:animEffect>
                                    <p:set>
                                      <p:cBhvr>
                                        <p:cTn id="46" dur="1" fill="hold">
                                          <p:stCondLst>
                                            <p:cond delay="499"/>
                                          </p:stCondLst>
                                        </p:cTn>
                                        <p:tgtEl>
                                          <p:spTgt spid="39"/>
                                        </p:tgtEl>
                                        <p:attrNameLst>
                                          <p:attrName>style.visibility</p:attrName>
                                        </p:attrNameLst>
                                      </p:cBhvr>
                                      <p:to>
                                        <p:strVal val="hidden"/>
                                      </p:to>
                                    </p:set>
                                  </p:childTnLst>
                                </p:cTn>
                              </p:par>
                              <p:par>
                                <p:cTn id="47" presetID="9" presetClass="exit" presetSubtype="0" fill="hold" nodeType="withEffect">
                                  <p:stCondLst>
                                    <p:cond delay="0"/>
                                  </p:stCondLst>
                                  <p:childTnLst>
                                    <p:animEffect transition="out" filter="dissolve">
                                      <p:cBhvr>
                                        <p:cTn id="48" dur="500"/>
                                        <p:tgtEl>
                                          <p:spTgt spid="55"/>
                                        </p:tgtEl>
                                      </p:cBhvr>
                                    </p:animEffect>
                                    <p:set>
                                      <p:cBhvr>
                                        <p:cTn id="49" dur="1" fill="hold">
                                          <p:stCondLst>
                                            <p:cond delay="499"/>
                                          </p:stCondLst>
                                        </p:cTn>
                                        <p:tgtEl>
                                          <p:spTgt spid="55"/>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9" presetClass="exit" presetSubtype="0" fill="hold" nodeType="clickEffect">
                                  <p:stCondLst>
                                    <p:cond delay="0"/>
                                  </p:stCondLst>
                                  <p:childTnLst>
                                    <p:animEffect transition="out" filter="dissolve">
                                      <p:cBhvr>
                                        <p:cTn id="53" dur="500"/>
                                        <p:tgtEl>
                                          <p:spTgt spid="97"/>
                                        </p:tgtEl>
                                      </p:cBhvr>
                                    </p:animEffect>
                                    <p:set>
                                      <p:cBhvr>
                                        <p:cTn id="54" dur="1" fill="hold">
                                          <p:stCondLst>
                                            <p:cond delay="499"/>
                                          </p:stCondLst>
                                        </p:cTn>
                                        <p:tgtEl>
                                          <p:spTgt spid="97"/>
                                        </p:tgtEl>
                                        <p:attrNameLst>
                                          <p:attrName>style.visibility</p:attrName>
                                        </p:attrNameLst>
                                      </p:cBhvr>
                                      <p:to>
                                        <p:strVal val="hidden"/>
                                      </p:to>
                                    </p:set>
                                  </p:childTnLst>
                                </p:cTn>
                              </p:par>
                              <p:par>
                                <p:cTn id="55" presetID="22" presetClass="entr" presetSubtype="8" fill="hold" nodeType="withEffect">
                                  <p:stCondLst>
                                    <p:cond delay="0"/>
                                  </p:stCondLst>
                                  <p:childTnLst>
                                    <p:set>
                                      <p:cBhvr>
                                        <p:cTn id="56" dur="1" fill="hold">
                                          <p:stCondLst>
                                            <p:cond delay="0"/>
                                          </p:stCondLst>
                                        </p:cTn>
                                        <p:tgtEl>
                                          <p:spTgt spid="54"/>
                                        </p:tgtEl>
                                        <p:attrNameLst>
                                          <p:attrName>style.visibility</p:attrName>
                                        </p:attrNameLst>
                                      </p:cBhvr>
                                      <p:to>
                                        <p:strVal val="visible"/>
                                      </p:to>
                                    </p:set>
                                    <p:animEffect transition="in" filter="wipe(left)">
                                      <p:cBhvr>
                                        <p:cTn id="57" dur="500"/>
                                        <p:tgtEl>
                                          <p:spTgt spid="54"/>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xit" presetSubtype="0" fill="hold" grpId="1" nodeType="clickEffect">
                                  <p:stCondLst>
                                    <p:cond delay="0"/>
                                  </p:stCondLst>
                                  <p:childTnLst>
                                    <p:animEffect transition="out" filter="dissolve">
                                      <p:cBhvr>
                                        <p:cTn id="61" dur="500"/>
                                        <p:tgtEl>
                                          <p:spTgt spid="48"/>
                                        </p:tgtEl>
                                      </p:cBhvr>
                                    </p:animEffect>
                                    <p:set>
                                      <p:cBhvr>
                                        <p:cTn id="62" dur="1" fill="hold">
                                          <p:stCondLst>
                                            <p:cond delay="499"/>
                                          </p:stCondLst>
                                        </p:cTn>
                                        <p:tgtEl>
                                          <p:spTgt spid="48"/>
                                        </p:tgtEl>
                                        <p:attrNameLst>
                                          <p:attrName>style.visibility</p:attrName>
                                        </p:attrNameLst>
                                      </p:cBhvr>
                                      <p:to>
                                        <p:strVal val="hidden"/>
                                      </p:to>
                                    </p:set>
                                  </p:childTnLst>
                                </p:cTn>
                              </p:par>
                              <p:par>
                                <p:cTn id="63" presetID="9" presetClass="exit" presetSubtype="0" fill="hold" grpId="1" nodeType="withEffect">
                                  <p:stCondLst>
                                    <p:cond delay="0"/>
                                  </p:stCondLst>
                                  <p:childTnLst>
                                    <p:animEffect transition="out" filter="dissolve">
                                      <p:cBhvr>
                                        <p:cTn id="64" dur="500"/>
                                        <p:tgtEl>
                                          <p:spTgt spid="49"/>
                                        </p:tgtEl>
                                      </p:cBhvr>
                                    </p:animEffect>
                                    <p:set>
                                      <p:cBhvr>
                                        <p:cTn id="65" dur="1" fill="hold">
                                          <p:stCondLst>
                                            <p:cond delay="499"/>
                                          </p:stCondLst>
                                        </p:cTn>
                                        <p:tgtEl>
                                          <p:spTgt spid="49"/>
                                        </p:tgtEl>
                                        <p:attrNameLst>
                                          <p:attrName>style.visibility</p:attrName>
                                        </p:attrNameLst>
                                      </p:cBhvr>
                                      <p:to>
                                        <p:strVal val="hidden"/>
                                      </p:to>
                                    </p:set>
                                  </p:childTnLst>
                                </p:cTn>
                              </p:par>
                              <p:par>
                                <p:cTn id="66" presetID="9" presetClass="exit" presetSubtype="0" fill="hold" nodeType="withEffect">
                                  <p:stCondLst>
                                    <p:cond delay="0"/>
                                  </p:stCondLst>
                                  <p:childTnLst>
                                    <p:animEffect transition="out" filter="dissolve">
                                      <p:cBhvr>
                                        <p:cTn id="67" dur="500"/>
                                        <p:tgtEl>
                                          <p:spTgt spid="54"/>
                                        </p:tgtEl>
                                      </p:cBhvr>
                                    </p:animEffect>
                                    <p:set>
                                      <p:cBhvr>
                                        <p:cTn id="68" dur="1" fill="hold">
                                          <p:stCondLst>
                                            <p:cond delay="499"/>
                                          </p:stCondLst>
                                        </p:cTn>
                                        <p:tgtEl>
                                          <p:spTgt spid="54"/>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12"/>
                                        </p:tgtEl>
                                        <p:attrNameLst>
                                          <p:attrName>style.visibility</p:attrName>
                                        </p:attrNameLst>
                                      </p:cBhvr>
                                      <p:to>
                                        <p:strVal val="visible"/>
                                      </p:to>
                                    </p:set>
                                    <p:animEffect transition="in" filter="wipe(left)">
                                      <p:cBhvr>
                                        <p:cTn id="73" dur="500"/>
                                        <p:tgtEl>
                                          <p:spTgt spid="12"/>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grpId="2" nodeType="clickEffect">
                                  <p:stCondLst>
                                    <p:cond delay="0"/>
                                  </p:stCondLst>
                                  <p:childTnLst>
                                    <p:set>
                                      <p:cBhvr>
                                        <p:cTn id="77" dur="1" fill="hold">
                                          <p:stCondLst>
                                            <p:cond delay="0"/>
                                          </p:stCondLst>
                                        </p:cTn>
                                        <p:tgtEl>
                                          <p:spTgt spid="39"/>
                                        </p:tgtEl>
                                        <p:attrNameLst>
                                          <p:attrName>style.visibility</p:attrName>
                                        </p:attrNameLst>
                                      </p:cBhvr>
                                      <p:to>
                                        <p:strVal val="visible"/>
                                      </p:to>
                                    </p:set>
                                    <p:animEffect transition="in" filter="wipe(left)">
                                      <p:cBhvr>
                                        <p:cTn id="78" dur="500"/>
                                        <p:tgtEl>
                                          <p:spTgt spid="39"/>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2" fill="hold" nodeType="clickEffect">
                                  <p:stCondLst>
                                    <p:cond delay="0"/>
                                  </p:stCondLst>
                                  <p:childTnLst>
                                    <p:set>
                                      <p:cBhvr>
                                        <p:cTn id="82" dur="1" fill="hold">
                                          <p:stCondLst>
                                            <p:cond delay="0"/>
                                          </p:stCondLst>
                                        </p:cTn>
                                        <p:tgtEl>
                                          <p:spTgt spid="53"/>
                                        </p:tgtEl>
                                        <p:attrNameLst>
                                          <p:attrName>style.visibility</p:attrName>
                                        </p:attrNameLst>
                                      </p:cBhvr>
                                      <p:to>
                                        <p:strVal val="visible"/>
                                      </p:to>
                                    </p:set>
                                    <p:animEffect transition="in" filter="wipe(right)">
                                      <p:cBhvr>
                                        <p:cTn id="83" dur="500"/>
                                        <p:tgtEl>
                                          <p:spTgt spid="53"/>
                                        </p:tgtEl>
                                      </p:cBhvr>
                                    </p:animEffect>
                                  </p:childTnLst>
                                </p:cTn>
                              </p:par>
                              <p:par>
                                <p:cTn id="84" presetID="9" presetClass="exit" presetSubtype="0" fill="hold" nodeType="withEffect">
                                  <p:stCondLst>
                                    <p:cond delay="0"/>
                                  </p:stCondLst>
                                  <p:childTnLst>
                                    <p:animEffect transition="out" filter="dissolve">
                                      <p:cBhvr>
                                        <p:cTn id="85" dur="500"/>
                                        <p:tgtEl>
                                          <p:spTgt spid="12"/>
                                        </p:tgtEl>
                                      </p:cBhvr>
                                    </p:animEffect>
                                    <p:set>
                                      <p:cBhvr>
                                        <p:cTn id="86" dur="1" fill="hold">
                                          <p:stCondLst>
                                            <p:cond delay="499"/>
                                          </p:stCondLst>
                                        </p:cTn>
                                        <p:tgtEl>
                                          <p:spTgt spid="12"/>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grpId="0" nodeType="clickEffect">
                                  <p:stCondLst>
                                    <p:cond delay="0"/>
                                  </p:stCondLst>
                                  <p:childTnLst>
                                    <p:set>
                                      <p:cBhvr>
                                        <p:cTn id="90" dur="1" fill="hold">
                                          <p:stCondLst>
                                            <p:cond delay="0"/>
                                          </p:stCondLst>
                                        </p:cTn>
                                        <p:tgtEl>
                                          <p:spTgt spid="40"/>
                                        </p:tgtEl>
                                        <p:attrNameLst>
                                          <p:attrName>style.visibility</p:attrName>
                                        </p:attrNameLst>
                                      </p:cBhvr>
                                      <p:to>
                                        <p:strVal val="visible"/>
                                      </p:to>
                                    </p:set>
                                    <p:animEffect transition="in" filter="wipe(left)">
                                      <p:cBhvr>
                                        <p:cTn id="91" dur="500"/>
                                        <p:tgtEl>
                                          <p:spTgt spid="40"/>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8" fill="hold" grpId="0" nodeType="clickEffect">
                                  <p:stCondLst>
                                    <p:cond delay="0"/>
                                  </p:stCondLst>
                                  <p:childTnLst>
                                    <p:set>
                                      <p:cBhvr>
                                        <p:cTn id="95" dur="1" fill="hold">
                                          <p:stCondLst>
                                            <p:cond delay="0"/>
                                          </p:stCondLst>
                                        </p:cTn>
                                        <p:tgtEl>
                                          <p:spTgt spid="43"/>
                                        </p:tgtEl>
                                        <p:attrNameLst>
                                          <p:attrName>style.visibility</p:attrName>
                                        </p:attrNameLst>
                                      </p:cBhvr>
                                      <p:to>
                                        <p:strVal val="visible"/>
                                      </p:to>
                                    </p:set>
                                    <p:animEffect transition="in" filter="wipe(left)">
                                      <p:cBhvr>
                                        <p:cTn id="96" dur="500"/>
                                        <p:tgtEl>
                                          <p:spTgt spid="43"/>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8" fill="hold" grpId="0" nodeType="clickEffect">
                                  <p:stCondLst>
                                    <p:cond delay="0"/>
                                  </p:stCondLst>
                                  <p:childTnLst>
                                    <p:set>
                                      <p:cBhvr>
                                        <p:cTn id="100" dur="1" fill="hold">
                                          <p:stCondLst>
                                            <p:cond delay="0"/>
                                          </p:stCondLst>
                                        </p:cTn>
                                        <p:tgtEl>
                                          <p:spTgt spid="45"/>
                                        </p:tgtEl>
                                        <p:attrNameLst>
                                          <p:attrName>style.visibility</p:attrName>
                                        </p:attrNameLst>
                                      </p:cBhvr>
                                      <p:to>
                                        <p:strVal val="visible"/>
                                      </p:to>
                                    </p:set>
                                    <p:animEffect transition="in" filter="wipe(left)">
                                      <p:cBhvr>
                                        <p:cTn id="101" dur="500"/>
                                        <p:tgtEl>
                                          <p:spTgt spid="45"/>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grpId="0" nodeType="clickEffect">
                                  <p:stCondLst>
                                    <p:cond delay="0"/>
                                  </p:stCondLst>
                                  <p:childTnLst>
                                    <p:set>
                                      <p:cBhvr>
                                        <p:cTn id="105" dur="1" fill="hold">
                                          <p:stCondLst>
                                            <p:cond delay="0"/>
                                          </p:stCondLst>
                                        </p:cTn>
                                        <p:tgtEl>
                                          <p:spTgt spid="46"/>
                                        </p:tgtEl>
                                        <p:attrNameLst>
                                          <p:attrName>style.visibility</p:attrName>
                                        </p:attrNameLst>
                                      </p:cBhvr>
                                      <p:to>
                                        <p:strVal val="visible"/>
                                      </p:to>
                                    </p:set>
                                    <p:animEffect transition="in" filter="wipe(left)">
                                      <p:cBhvr>
                                        <p:cTn id="106" dur="500"/>
                                        <p:tgtEl>
                                          <p:spTgt spid="46"/>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8" fill="hold" grpId="0" nodeType="clickEffect">
                                  <p:stCondLst>
                                    <p:cond delay="0"/>
                                  </p:stCondLst>
                                  <p:childTnLst>
                                    <p:set>
                                      <p:cBhvr>
                                        <p:cTn id="110" dur="1" fill="hold">
                                          <p:stCondLst>
                                            <p:cond delay="0"/>
                                          </p:stCondLst>
                                        </p:cTn>
                                        <p:tgtEl>
                                          <p:spTgt spid="50"/>
                                        </p:tgtEl>
                                        <p:attrNameLst>
                                          <p:attrName>style.visibility</p:attrName>
                                        </p:attrNameLst>
                                      </p:cBhvr>
                                      <p:to>
                                        <p:strVal val="visible"/>
                                      </p:to>
                                    </p:set>
                                    <p:animEffect transition="in" filter="wipe(left)">
                                      <p:cBhvr>
                                        <p:cTn id="111" dur="500"/>
                                        <p:tgtEl>
                                          <p:spTgt spid="50"/>
                                        </p:tgtEl>
                                      </p:cBhvr>
                                    </p:animEffect>
                                  </p:childTnLst>
                                </p:cTn>
                              </p:par>
                            </p:childTnLst>
                          </p:cTn>
                        </p:par>
                      </p:childTnLst>
                    </p:cTn>
                  </p:par>
                  <p:par>
                    <p:cTn id="112" fill="hold">
                      <p:stCondLst>
                        <p:cond delay="indefinite"/>
                      </p:stCondLst>
                      <p:childTnLst>
                        <p:par>
                          <p:cTn id="113" fill="hold">
                            <p:stCondLst>
                              <p:cond delay="0"/>
                            </p:stCondLst>
                            <p:childTnLst>
                              <p:par>
                                <p:cTn id="114" presetID="9" presetClass="exit" presetSubtype="0" fill="hold" nodeType="clickEffect">
                                  <p:stCondLst>
                                    <p:cond delay="0"/>
                                  </p:stCondLst>
                                  <p:childTnLst>
                                    <p:animEffect transition="out" filter="dissolve">
                                      <p:cBhvr>
                                        <p:cTn id="115" dur="500"/>
                                        <p:tgtEl>
                                          <p:spTgt spid="53"/>
                                        </p:tgtEl>
                                      </p:cBhvr>
                                    </p:animEffect>
                                    <p:set>
                                      <p:cBhvr>
                                        <p:cTn id="116" dur="1" fill="hold">
                                          <p:stCondLst>
                                            <p:cond delay="499"/>
                                          </p:stCondLst>
                                        </p:cTn>
                                        <p:tgtEl>
                                          <p:spTgt spid="53"/>
                                        </p:tgtEl>
                                        <p:attrNameLst>
                                          <p:attrName>style.visibility</p:attrName>
                                        </p:attrNameLst>
                                      </p:cBhvr>
                                      <p:to>
                                        <p:strVal val="hidden"/>
                                      </p:to>
                                    </p:set>
                                  </p:childTnLst>
                                </p:cTn>
                              </p:par>
                              <p:par>
                                <p:cTn id="117" presetID="22" presetClass="entr" presetSubtype="8" fill="hold" nodeType="withEffect">
                                  <p:stCondLst>
                                    <p:cond delay="0"/>
                                  </p:stCondLst>
                                  <p:childTnLst>
                                    <p:set>
                                      <p:cBhvr>
                                        <p:cTn id="118" dur="1" fill="hold">
                                          <p:stCondLst>
                                            <p:cond delay="0"/>
                                          </p:stCondLst>
                                        </p:cTn>
                                        <p:tgtEl>
                                          <p:spTgt spid="55"/>
                                        </p:tgtEl>
                                        <p:attrNameLst>
                                          <p:attrName>style.visibility</p:attrName>
                                        </p:attrNameLst>
                                      </p:cBhvr>
                                      <p:to>
                                        <p:strVal val="visible"/>
                                      </p:to>
                                    </p:set>
                                    <p:animEffect transition="in" filter="wipe(left)">
                                      <p:cBhvr>
                                        <p:cTn id="119" dur="500"/>
                                        <p:tgtEl>
                                          <p:spTgt spid="55"/>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4" fill="hold" nodeType="clickEffect">
                                  <p:stCondLst>
                                    <p:cond delay="0"/>
                                  </p:stCondLst>
                                  <p:childTnLst>
                                    <p:set>
                                      <p:cBhvr>
                                        <p:cTn id="123" dur="1" fill="hold">
                                          <p:stCondLst>
                                            <p:cond delay="0"/>
                                          </p:stCondLst>
                                        </p:cTn>
                                        <p:tgtEl>
                                          <p:spTgt spid="5"/>
                                        </p:tgtEl>
                                        <p:attrNameLst>
                                          <p:attrName>style.visibility</p:attrName>
                                        </p:attrNameLst>
                                      </p:cBhvr>
                                      <p:to>
                                        <p:strVal val="visible"/>
                                      </p:to>
                                    </p:set>
                                    <p:animEffect transition="in" filter="wipe(down)">
                                      <p:cBhvr>
                                        <p:cTn id="124" dur="500"/>
                                        <p:tgtEl>
                                          <p:spTgt spid="5"/>
                                        </p:tgtEl>
                                      </p:cBhvr>
                                    </p:animEffect>
                                  </p:childTnLst>
                                </p:cTn>
                              </p:par>
                              <p:par>
                                <p:cTn id="125" presetID="9" presetClass="exit" presetSubtype="0" fill="hold" nodeType="withEffect">
                                  <p:stCondLst>
                                    <p:cond delay="0"/>
                                  </p:stCondLst>
                                  <p:childTnLst>
                                    <p:animEffect transition="out" filter="dissolve">
                                      <p:cBhvr>
                                        <p:cTn id="126" dur="500"/>
                                        <p:tgtEl>
                                          <p:spTgt spid="55"/>
                                        </p:tgtEl>
                                      </p:cBhvr>
                                    </p:animEffect>
                                    <p:set>
                                      <p:cBhvr>
                                        <p:cTn id="127" dur="1" fill="hold">
                                          <p:stCondLst>
                                            <p:cond delay="499"/>
                                          </p:stCondLst>
                                        </p:cTn>
                                        <p:tgtEl>
                                          <p:spTgt spid="55"/>
                                        </p:tgtEl>
                                        <p:attrNameLst>
                                          <p:attrName>style.visibility</p:attrName>
                                        </p:attrNameLst>
                                      </p:cBhvr>
                                      <p:to>
                                        <p:strVal val="hidden"/>
                                      </p:to>
                                    </p:set>
                                  </p:childTnLst>
                                </p:cTn>
                              </p:par>
                            </p:childTnLst>
                          </p:cTn>
                        </p:par>
                      </p:childTnLst>
                    </p:cTn>
                  </p:par>
                  <p:par>
                    <p:cTn id="128" fill="hold">
                      <p:stCondLst>
                        <p:cond delay="indefinite"/>
                      </p:stCondLst>
                      <p:childTnLst>
                        <p:par>
                          <p:cTn id="129" fill="hold">
                            <p:stCondLst>
                              <p:cond delay="0"/>
                            </p:stCondLst>
                            <p:childTnLst>
                              <p:par>
                                <p:cTn id="130" presetID="9" presetClass="exit" presetSubtype="0" fill="hold" nodeType="clickEffect">
                                  <p:stCondLst>
                                    <p:cond delay="0"/>
                                  </p:stCondLst>
                                  <p:childTnLst>
                                    <p:animEffect transition="out" filter="dissolve">
                                      <p:cBhvr>
                                        <p:cTn id="131" dur="500"/>
                                        <p:tgtEl>
                                          <p:spTgt spid="5"/>
                                        </p:tgtEl>
                                      </p:cBhvr>
                                    </p:animEffect>
                                    <p:set>
                                      <p:cBhvr>
                                        <p:cTn id="132" dur="1" fill="hold">
                                          <p:stCondLst>
                                            <p:cond delay="499"/>
                                          </p:stCondLst>
                                        </p:cTn>
                                        <p:tgtEl>
                                          <p:spTgt spid="5"/>
                                        </p:tgtEl>
                                        <p:attrNameLst>
                                          <p:attrName>style.visibility</p:attrName>
                                        </p:attrNameLst>
                                      </p:cBhvr>
                                      <p:to>
                                        <p:strVal val="hidden"/>
                                      </p:to>
                                    </p:set>
                                  </p:childTnLst>
                                </p:cTn>
                              </p:par>
                              <p:par>
                                <p:cTn id="133" presetID="22" presetClass="entr" presetSubtype="8" fill="hold" nodeType="withEffect">
                                  <p:stCondLst>
                                    <p:cond delay="0"/>
                                  </p:stCondLst>
                                  <p:childTnLst>
                                    <p:set>
                                      <p:cBhvr>
                                        <p:cTn id="134" dur="1" fill="hold">
                                          <p:stCondLst>
                                            <p:cond delay="0"/>
                                          </p:stCondLst>
                                        </p:cTn>
                                        <p:tgtEl>
                                          <p:spTgt spid="56"/>
                                        </p:tgtEl>
                                        <p:attrNameLst>
                                          <p:attrName>style.visibility</p:attrName>
                                        </p:attrNameLst>
                                      </p:cBhvr>
                                      <p:to>
                                        <p:strVal val="visible"/>
                                      </p:to>
                                    </p:set>
                                    <p:animEffect transition="in" filter="wipe(left)">
                                      <p:cBhvr>
                                        <p:cTn id="135"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8" grpId="1" animBg="1"/>
      <p:bldP spid="49" grpId="0" animBg="1"/>
      <p:bldP spid="49" grpId="1" animBg="1"/>
      <p:bldP spid="39" grpId="0" animBg="1"/>
      <p:bldP spid="39" grpId="1" animBg="1"/>
      <p:bldP spid="39" grpId="2" animBg="1"/>
      <p:bldP spid="40" grpId="0" animBg="1"/>
      <p:bldP spid="43" grpId="0" animBg="1"/>
      <p:bldP spid="45" grpId="0" animBg="1"/>
      <p:bldP spid="46" grpId="0" animBg="1"/>
      <p:bldP spid="5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0" y="127000"/>
            <a:ext cx="7772400" cy="762000"/>
          </a:xfrm>
        </p:spPr>
        <p:txBody>
          <a:bodyPr/>
          <a:lstStyle/>
          <a:p>
            <a:r>
              <a:rPr lang="en-US" sz="1800" dirty="0"/>
              <a:t>Technical</a:t>
            </a:r>
            <a:br>
              <a:rPr lang="en-US" sz="1800" dirty="0"/>
            </a:br>
            <a:r>
              <a:rPr lang="en-US" dirty="0" smtClean="0"/>
              <a:t>Attacking through the supply chain</a:t>
            </a:r>
            <a:endParaRPr lang="en-US" dirty="0"/>
          </a:p>
        </p:txBody>
      </p:sp>
      <p:sp>
        <p:nvSpPr>
          <p:cNvPr id="3" name="Content Placeholder 2"/>
          <p:cNvSpPr>
            <a:spLocks noGrp="1"/>
          </p:cNvSpPr>
          <p:nvPr>
            <p:ph idx="1"/>
          </p:nvPr>
        </p:nvSpPr>
        <p:spPr>
          <a:xfrm>
            <a:off x="533400" y="1689100"/>
            <a:ext cx="7747000" cy="4851400"/>
          </a:xfrm>
        </p:spPr>
        <p:txBody>
          <a:bodyPr/>
          <a:lstStyle/>
          <a:p>
            <a:r>
              <a:rPr lang="en-US" dirty="0" smtClean="0"/>
              <a:t>Everybody buys products, and products incorporate technology from others, so there are complex dependencies </a:t>
            </a:r>
          </a:p>
          <a:p>
            <a:r>
              <a:rPr lang="en-US" dirty="0" smtClean="0"/>
              <a:t>May be possible to subvert a developer to install back door, for example, or “pre-install” software</a:t>
            </a:r>
          </a:p>
          <a:p>
            <a:r>
              <a:rPr lang="en-US" dirty="0" smtClean="0"/>
              <a:t>May be possible to intercept product shipment and install mechanisms that permit remote access later</a:t>
            </a:r>
          </a:p>
          <a:p>
            <a:pPr lvl="1"/>
            <a:r>
              <a:rPr lang="en-US" dirty="0" smtClean="0"/>
              <a:t>This is more likely to require resources of organized crime or nation-state</a:t>
            </a:r>
          </a:p>
          <a:p>
            <a:r>
              <a:rPr lang="en-US" dirty="0" smtClean="0"/>
              <a:t>Or, after the system is installed, modify the hardware: for example, card skimmers installed on ATM machines or credit card readers</a:t>
            </a:r>
          </a:p>
          <a:p>
            <a:r>
              <a:rPr lang="en-US" dirty="0" smtClean="0"/>
              <a:t>Or through system update, modify software to provide access</a:t>
            </a:r>
          </a:p>
          <a:p>
            <a:r>
              <a:rPr lang="en-US" dirty="0" smtClean="0"/>
              <a:t>Examples</a:t>
            </a:r>
            <a:r>
              <a:rPr lang="en-US" dirty="0"/>
              <a:t>: </a:t>
            </a:r>
          </a:p>
          <a:p>
            <a:pPr lvl="1"/>
            <a:r>
              <a:rPr lang="en-US" dirty="0" err="1"/>
              <a:t>Superfish</a:t>
            </a:r>
            <a:r>
              <a:rPr lang="en-US" dirty="0"/>
              <a:t> ad/spyware (Lenovo 9/2014-1/2015)</a:t>
            </a:r>
          </a:p>
          <a:p>
            <a:pPr lvl="1"/>
            <a:r>
              <a:rPr lang="en-US" dirty="0"/>
              <a:t>Counterfeit/recycled processor (or other) chips</a:t>
            </a:r>
          </a:p>
          <a:p>
            <a:endParaRPr lang="en-US" dirty="0"/>
          </a:p>
        </p:txBody>
      </p:sp>
      <p:sp>
        <p:nvSpPr>
          <p:cNvPr id="4" name="TextBox 3"/>
          <p:cNvSpPr txBox="1"/>
          <p:nvPr/>
        </p:nvSpPr>
        <p:spPr>
          <a:xfrm>
            <a:off x="254000" y="990600"/>
            <a:ext cx="914399" cy="646331"/>
          </a:xfrm>
          <a:prstGeom prst="rect">
            <a:avLst/>
          </a:prstGeom>
          <a:noFill/>
          <a:ln w="38100" cmpd="sng">
            <a:solidFill>
              <a:schemeClr val="tx1"/>
            </a:solidFill>
          </a:ln>
        </p:spPr>
        <p:txBody>
          <a:bodyPr wrap="square" rtlCol="0">
            <a:spAutoFit/>
          </a:bodyPr>
          <a:lstStyle/>
          <a:p>
            <a:r>
              <a:rPr lang="en-US" sz="1800" dirty="0" smtClean="0">
                <a:latin typeface="+mj-lt"/>
              </a:rPr>
              <a:t>Chip design</a:t>
            </a:r>
            <a:endParaRPr lang="en-US" sz="1800" dirty="0">
              <a:latin typeface="+mj-lt"/>
            </a:endParaRPr>
          </a:p>
        </p:txBody>
      </p:sp>
      <p:cxnSp>
        <p:nvCxnSpPr>
          <p:cNvPr id="6" name="Straight Arrow Connector 5"/>
          <p:cNvCxnSpPr>
            <a:stCxn id="4" idx="3"/>
          </p:cNvCxnSpPr>
          <p:nvPr/>
        </p:nvCxnSpPr>
        <p:spPr bwMode="auto">
          <a:xfrm flipV="1">
            <a:off x="1168399" y="1308100"/>
            <a:ext cx="622301" cy="5666"/>
          </a:xfrm>
          <a:prstGeom prst="straightConnector1">
            <a:avLst/>
          </a:prstGeom>
          <a:solidFill>
            <a:schemeClr val="accent1"/>
          </a:solidFill>
          <a:ln w="3810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 name="TextBox 6"/>
          <p:cNvSpPr txBox="1"/>
          <p:nvPr/>
        </p:nvSpPr>
        <p:spPr>
          <a:xfrm>
            <a:off x="1803400" y="1028700"/>
            <a:ext cx="914399" cy="646331"/>
          </a:xfrm>
          <a:prstGeom prst="rect">
            <a:avLst/>
          </a:prstGeom>
          <a:noFill/>
          <a:ln w="38100" cmpd="sng">
            <a:solidFill>
              <a:schemeClr val="tx1"/>
            </a:solidFill>
          </a:ln>
        </p:spPr>
        <p:txBody>
          <a:bodyPr wrap="square" rtlCol="0">
            <a:spAutoFit/>
          </a:bodyPr>
          <a:lstStyle/>
          <a:p>
            <a:r>
              <a:rPr lang="en-US" sz="1800" dirty="0" smtClean="0">
                <a:latin typeface="+mj-lt"/>
              </a:rPr>
              <a:t>Chip fab</a:t>
            </a:r>
            <a:endParaRPr lang="en-US" sz="1800" dirty="0">
              <a:latin typeface="+mj-lt"/>
            </a:endParaRPr>
          </a:p>
        </p:txBody>
      </p:sp>
      <p:sp>
        <p:nvSpPr>
          <p:cNvPr id="8" name="TextBox 7"/>
          <p:cNvSpPr txBox="1"/>
          <p:nvPr/>
        </p:nvSpPr>
        <p:spPr>
          <a:xfrm>
            <a:off x="3251200" y="1041400"/>
            <a:ext cx="914399" cy="646331"/>
          </a:xfrm>
          <a:prstGeom prst="rect">
            <a:avLst/>
          </a:prstGeom>
          <a:noFill/>
          <a:ln w="38100" cmpd="sng">
            <a:solidFill>
              <a:schemeClr val="tx1"/>
            </a:solidFill>
          </a:ln>
        </p:spPr>
        <p:txBody>
          <a:bodyPr wrap="square" rtlCol="0">
            <a:spAutoFit/>
          </a:bodyPr>
          <a:lstStyle/>
          <a:p>
            <a:r>
              <a:rPr lang="en-US" sz="1800" dirty="0" smtClean="0">
                <a:latin typeface="+mj-lt"/>
              </a:rPr>
              <a:t>Circuit</a:t>
            </a:r>
          </a:p>
          <a:p>
            <a:r>
              <a:rPr lang="en-US" sz="1800" dirty="0" smtClean="0">
                <a:latin typeface="+mj-lt"/>
              </a:rPr>
              <a:t>Board</a:t>
            </a:r>
            <a:endParaRPr lang="en-US" sz="1800" dirty="0">
              <a:latin typeface="+mj-lt"/>
            </a:endParaRPr>
          </a:p>
        </p:txBody>
      </p:sp>
      <p:sp>
        <p:nvSpPr>
          <p:cNvPr id="9" name="TextBox 8"/>
          <p:cNvSpPr txBox="1"/>
          <p:nvPr/>
        </p:nvSpPr>
        <p:spPr>
          <a:xfrm>
            <a:off x="4686300" y="1066800"/>
            <a:ext cx="914399" cy="646331"/>
          </a:xfrm>
          <a:prstGeom prst="rect">
            <a:avLst/>
          </a:prstGeom>
          <a:noFill/>
          <a:ln w="38100" cmpd="sng">
            <a:solidFill>
              <a:schemeClr val="tx1"/>
            </a:solidFill>
          </a:ln>
        </p:spPr>
        <p:txBody>
          <a:bodyPr wrap="square" rtlCol="0">
            <a:spAutoFit/>
          </a:bodyPr>
          <a:lstStyle/>
          <a:p>
            <a:r>
              <a:rPr lang="en-US" sz="1800" dirty="0" smtClean="0">
                <a:latin typeface="+mj-lt"/>
              </a:rPr>
              <a:t>Op Syst.</a:t>
            </a:r>
            <a:endParaRPr lang="en-US" sz="1800" dirty="0">
              <a:latin typeface="+mj-lt"/>
            </a:endParaRPr>
          </a:p>
        </p:txBody>
      </p:sp>
      <p:sp>
        <p:nvSpPr>
          <p:cNvPr id="10" name="TextBox 9"/>
          <p:cNvSpPr txBox="1"/>
          <p:nvPr/>
        </p:nvSpPr>
        <p:spPr>
          <a:xfrm>
            <a:off x="5969000" y="1155700"/>
            <a:ext cx="914399" cy="369332"/>
          </a:xfrm>
          <a:prstGeom prst="rect">
            <a:avLst/>
          </a:prstGeom>
          <a:noFill/>
          <a:ln w="38100" cmpd="sng">
            <a:solidFill>
              <a:schemeClr val="tx1"/>
            </a:solidFill>
          </a:ln>
        </p:spPr>
        <p:txBody>
          <a:bodyPr wrap="square" rtlCol="0">
            <a:spAutoFit/>
          </a:bodyPr>
          <a:lstStyle/>
          <a:p>
            <a:r>
              <a:rPr lang="en-US" sz="1800" dirty="0" smtClean="0">
                <a:latin typeface="+mj-lt"/>
              </a:rPr>
              <a:t>Apps</a:t>
            </a:r>
            <a:endParaRPr lang="en-US" sz="1800" dirty="0">
              <a:latin typeface="+mj-lt"/>
            </a:endParaRPr>
          </a:p>
        </p:txBody>
      </p:sp>
      <p:sp>
        <p:nvSpPr>
          <p:cNvPr id="11" name="TextBox 10"/>
          <p:cNvSpPr txBox="1"/>
          <p:nvPr/>
        </p:nvSpPr>
        <p:spPr>
          <a:xfrm>
            <a:off x="7302500" y="1168400"/>
            <a:ext cx="1143000" cy="369332"/>
          </a:xfrm>
          <a:prstGeom prst="rect">
            <a:avLst/>
          </a:prstGeom>
          <a:noFill/>
          <a:ln w="38100" cmpd="sng">
            <a:solidFill>
              <a:schemeClr val="tx1"/>
            </a:solidFill>
          </a:ln>
        </p:spPr>
        <p:txBody>
          <a:bodyPr wrap="square" rtlCol="0">
            <a:spAutoFit/>
          </a:bodyPr>
          <a:lstStyle/>
          <a:p>
            <a:r>
              <a:rPr lang="en-US" sz="1800" dirty="0" smtClean="0">
                <a:latin typeface="+mj-lt"/>
              </a:rPr>
              <a:t>Updates</a:t>
            </a:r>
            <a:endParaRPr lang="en-US" sz="1800" dirty="0">
              <a:latin typeface="+mj-lt"/>
            </a:endParaRPr>
          </a:p>
        </p:txBody>
      </p:sp>
      <p:cxnSp>
        <p:nvCxnSpPr>
          <p:cNvPr id="12" name="Straight Arrow Connector 11"/>
          <p:cNvCxnSpPr>
            <a:endCxn id="8" idx="1"/>
          </p:cNvCxnSpPr>
          <p:nvPr/>
        </p:nvCxnSpPr>
        <p:spPr bwMode="auto">
          <a:xfrm>
            <a:off x="2730499" y="1351866"/>
            <a:ext cx="520701" cy="12700"/>
          </a:xfrm>
          <a:prstGeom prst="straightConnector1">
            <a:avLst/>
          </a:prstGeom>
          <a:solidFill>
            <a:schemeClr val="accent1"/>
          </a:solidFill>
          <a:ln w="3810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4" name="Straight Arrow Connector 13"/>
          <p:cNvCxnSpPr/>
          <p:nvPr/>
        </p:nvCxnSpPr>
        <p:spPr bwMode="auto">
          <a:xfrm>
            <a:off x="4140199" y="1339166"/>
            <a:ext cx="520701" cy="12700"/>
          </a:xfrm>
          <a:prstGeom prst="straightConnector1">
            <a:avLst/>
          </a:prstGeom>
          <a:solidFill>
            <a:schemeClr val="accent1"/>
          </a:solidFill>
          <a:ln w="3810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 name="Straight Arrow Connector 14"/>
          <p:cNvCxnSpPr>
            <a:endCxn id="10" idx="1"/>
          </p:cNvCxnSpPr>
          <p:nvPr/>
        </p:nvCxnSpPr>
        <p:spPr bwMode="auto">
          <a:xfrm>
            <a:off x="5562599" y="1326466"/>
            <a:ext cx="406401" cy="13900"/>
          </a:xfrm>
          <a:prstGeom prst="straightConnector1">
            <a:avLst/>
          </a:prstGeom>
          <a:solidFill>
            <a:schemeClr val="accent1"/>
          </a:solidFill>
          <a:ln w="3810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7" name="Straight Arrow Connector 16"/>
          <p:cNvCxnSpPr/>
          <p:nvPr/>
        </p:nvCxnSpPr>
        <p:spPr bwMode="auto">
          <a:xfrm>
            <a:off x="6896099" y="1351866"/>
            <a:ext cx="406401" cy="13900"/>
          </a:xfrm>
          <a:prstGeom prst="straightConnector1">
            <a:avLst/>
          </a:prstGeom>
          <a:solidFill>
            <a:schemeClr val="accent1"/>
          </a:solidFill>
          <a:ln w="3810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40473555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72400" cy="1028700"/>
          </a:xfrm>
        </p:spPr>
        <p:txBody>
          <a:bodyPr/>
          <a:lstStyle/>
          <a:p>
            <a:r>
              <a:rPr lang="en-US" sz="1800" dirty="0" smtClean="0"/>
              <a:t>Technical</a:t>
            </a:r>
            <a:r>
              <a:rPr lang="en-US" dirty="0" smtClean="0"/>
              <a:t/>
            </a:r>
            <a:br>
              <a:rPr lang="en-US" dirty="0" smtClean="0"/>
            </a:br>
            <a:r>
              <a:rPr lang="en-US" dirty="0" smtClean="0"/>
              <a:t>Side Channel Attacks</a:t>
            </a:r>
            <a:endParaRPr lang="en-US" dirty="0"/>
          </a:p>
        </p:txBody>
      </p:sp>
      <p:sp>
        <p:nvSpPr>
          <p:cNvPr id="3" name="Content Placeholder 2"/>
          <p:cNvSpPr>
            <a:spLocks noGrp="1"/>
          </p:cNvSpPr>
          <p:nvPr>
            <p:ph idx="1"/>
          </p:nvPr>
        </p:nvSpPr>
        <p:spPr>
          <a:xfrm>
            <a:off x="558800" y="977900"/>
            <a:ext cx="7899400" cy="5600700"/>
          </a:xfrm>
        </p:spPr>
        <p:txBody>
          <a:bodyPr/>
          <a:lstStyle/>
          <a:p>
            <a:r>
              <a:rPr lang="en-US" dirty="0" smtClean="0"/>
              <a:t>Side channel, also known as </a:t>
            </a:r>
            <a:r>
              <a:rPr lang="en-US" dirty="0" smtClean="0">
                <a:solidFill>
                  <a:srgbClr val="FF0000"/>
                </a:solidFill>
              </a:rPr>
              <a:t>covert channel</a:t>
            </a:r>
            <a:r>
              <a:rPr lang="en-US" dirty="0" smtClean="0"/>
              <a:t>: information available through unexpected path (banging on the walls)</a:t>
            </a:r>
          </a:p>
          <a:p>
            <a:r>
              <a:rPr lang="en-US" dirty="0" smtClean="0"/>
              <a:t>Sometimes we can estimate the capacity of these channels, just like regular communication channels, in terms of bits per sec</a:t>
            </a:r>
          </a:p>
          <a:p>
            <a:r>
              <a:rPr lang="en-US" dirty="0" smtClean="0"/>
              <a:t>Some of them turn out to be significant (hundreds of bits per second or more, for example). </a:t>
            </a:r>
          </a:p>
          <a:p>
            <a:r>
              <a:rPr lang="en-US" dirty="0"/>
              <a:t>I</a:t>
            </a:r>
            <a:r>
              <a:rPr lang="en-US" dirty="0" smtClean="0"/>
              <a:t>ssues:</a:t>
            </a:r>
          </a:p>
          <a:p>
            <a:pPr lvl="1"/>
            <a:r>
              <a:rPr lang="en-US" dirty="0" smtClean="0"/>
              <a:t>How hard is it to exploit the channel? </a:t>
            </a:r>
          </a:p>
          <a:p>
            <a:pPr lvl="1"/>
            <a:r>
              <a:rPr lang="en-US" dirty="0" smtClean="0"/>
              <a:t>Is the available information worth the effort? If it’s a cryptographic key, it may be well worth it</a:t>
            </a:r>
          </a:p>
          <a:p>
            <a:r>
              <a:rPr lang="en-US" dirty="0" smtClean="0"/>
              <a:t>Examples:</a:t>
            </a:r>
          </a:p>
          <a:p>
            <a:pPr lvl="1"/>
            <a:r>
              <a:rPr lang="en-US" dirty="0" smtClean="0">
                <a:solidFill>
                  <a:srgbClr val="FF0000"/>
                </a:solidFill>
              </a:rPr>
              <a:t>Differential power analysis</a:t>
            </a:r>
            <a:r>
              <a:rPr lang="en-US" dirty="0" smtClean="0"/>
              <a:t>: Power consumption may vary depending on the information processed, e.g. in decryption, can potential reveal bits of the key. </a:t>
            </a:r>
          </a:p>
          <a:p>
            <a:pPr lvl="1"/>
            <a:r>
              <a:rPr lang="en-US" dirty="0" smtClean="0"/>
              <a:t>Time of computation may vary with information processed</a:t>
            </a:r>
          </a:p>
          <a:p>
            <a:pPr lvl="2"/>
            <a:r>
              <a:rPr lang="en-US" dirty="0" smtClean="0"/>
              <a:t>Classic example: password tested sequentially character-by-character was vulnerable to this kind of attack</a:t>
            </a:r>
          </a:p>
          <a:p>
            <a:pPr lvl="1"/>
            <a:r>
              <a:rPr lang="en-US" dirty="0" smtClean="0"/>
              <a:t>Electromagnetic radiation (TEMPEST)</a:t>
            </a:r>
          </a:p>
          <a:p>
            <a:pPr lvl="1"/>
            <a:endParaRPr lang="en-US" dirty="0" smtClean="0"/>
          </a:p>
          <a:p>
            <a:pPr lvl="1"/>
            <a:endParaRPr lang="en-US" dirty="0" smtClean="0"/>
          </a:p>
          <a:p>
            <a:pPr lvl="2"/>
            <a:endParaRPr lang="en-US" dirty="0" smtClean="0"/>
          </a:p>
          <a:p>
            <a:pPr marL="457200" lvl="1" indent="0">
              <a:buNone/>
            </a:pPr>
            <a:endParaRPr lang="en-US" dirty="0" smtClean="0"/>
          </a:p>
        </p:txBody>
      </p:sp>
    </p:spTree>
    <p:extLst>
      <p:ext uri="{BB962C8B-B14F-4D97-AF65-F5344CB8AC3E}">
        <p14:creationId xmlns:p14="http://schemas.microsoft.com/office/powerpoint/2010/main" val="14782581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Technical / Social</a:t>
            </a:r>
            <a:r>
              <a:rPr lang="en-US" dirty="0" smtClean="0"/>
              <a:t/>
            </a:r>
            <a:br>
              <a:rPr lang="en-US" dirty="0" smtClean="0"/>
            </a:br>
            <a:r>
              <a:rPr lang="en-US" dirty="0" smtClean="0"/>
              <a:t>Timeline of a typical phishing/penetration – how your computer could become a bot </a:t>
            </a:r>
            <a:endParaRPr lang="en-US" dirty="0"/>
          </a:p>
        </p:txBody>
      </p:sp>
      <p:sp>
        <p:nvSpPr>
          <p:cNvPr id="3" name="Content Placeholder 2"/>
          <p:cNvSpPr>
            <a:spLocks noGrp="1"/>
          </p:cNvSpPr>
          <p:nvPr>
            <p:ph idx="1"/>
          </p:nvPr>
        </p:nvSpPr>
        <p:spPr>
          <a:xfrm>
            <a:off x="622300" y="1981200"/>
            <a:ext cx="8331200" cy="4495800"/>
          </a:xfrm>
        </p:spPr>
        <p:txBody>
          <a:bodyPr/>
          <a:lstStyle/>
          <a:p>
            <a:r>
              <a:rPr lang="en-US" dirty="0" smtClean="0"/>
              <a:t>Targeted Phish email  with attachment</a:t>
            </a:r>
          </a:p>
          <a:p>
            <a:r>
              <a:rPr lang="en-US" dirty="0" smtClean="0"/>
              <a:t>Victim opens attachment</a:t>
            </a:r>
          </a:p>
          <a:p>
            <a:r>
              <a:rPr lang="en-US" dirty="0" smtClean="0"/>
              <a:t>What happens next? (exploit – e.g. use buffer overflow to insert code)</a:t>
            </a:r>
          </a:p>
          <a:p>
            <a:pPr lvl="1"/>
            <a:r>
              <a:rPr lang="en-US" dirty="0" smtClean="0"/>
              <a:t>Known but unpatched vulnerability</a:t>
            </a:r>
          </a:p>
          <a:p>
            <a:pPr lvl="1"/>
            <a:r>
              <a:rPr lang="en-US" dirty="0" smtClean="0"/>
              <a:t>“Zero day” – unknown, unpatched vulnerability</a:t>
            </a:r>
          </a:p>
          <a:p>
            <a:r>
              <a:rPr lang="en-US" dirty="0" smtClean="0"/>
              <a:t>New process created</a:t>
            </a:r>
          </a:p>
          <a:p>
            <a:r>
              <a:rPr lang="en-US" dirty="0" smtClean="0"/>
              <a:t>Gets outward access</a:t>
            </a:r>
          </a:p>
          <a:p>
            <a:r>
              <a:rPr lang="en-US" dirty="0" smtClean="0"/>
              <a:t>Downloads main part of software</a:t>
            </a:r>
          </a:p>
          <a:p>
            <a:r>
              <a:rPr lang="en-US" dirty="0" smtClean="0"/>
              <a:t>Command &amp; Control established</a:t>
            </a:r>
          </a:p>
          <a:p>
            <a:r>
              <a:rPr lang="en-US" dirty="0" smtClean="0"/>
              <a:t>May remain dormant, passively observe and occasionally send data home (“</a:t>
            </a:r>
            <a:r>
              <a:rPr lang="en-US" dirty="0" err="1" smtClean="0"/>
              <a:t>exfiltrate</a:t>
            </a:r>
            <a:r>
              <a:rPr lang="en-US" dirty="0" smtClean="0"/>
              <a:t>”)</a:t>
            </a:r>
          </a:p>
          <a:p>
            <a:r>
              <a:rPr lang="en-US" dirty="0" smtClean="0"/>
              <a:t>Might eventually be instructed to perform some destructive action</a:t>
            </a:r>
          </a:p>
          <a:p>
            <a:pPr lvl="1"/>
            <a:r>
              <a:rPr lang="en-US" dirty="0" err="1" smtClean="0"/>
              <a:t>Cryptolocker</a:t>
            </a:r>
            <a:r>
              <a:rPr lang="en-US" dirty="0" smtClean="0"/>
              <a:t> example</a:t>
            </a:r>
            <a:endParaRPr lang="en-US" dirty="0"/>
          </a:p>
        </p:txBody>
      </p:sp>
    </p:spTree>
    <p:extLst>
      <p:ext uri="{BB962C8B-B14F-4D97-AF65-F5344CB8AC3E}">
        <p14:creationId xmlns:p14="http://schemas.microsoft.com/office/powerpoint/2010/main" val="21746822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 calcmode="lin" valueType="num">
                                      <p:cBhvr additive="base">
                                        <p:cTn id="5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additive="base">
                                        <p:cTn id="6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749300"/>
          </a:xfrm>
        </p:spPr>
        <p:txBody>
          <a:bodyPr/>
          <a:lstStyle/>
          <a:p>
            <a:r>
              <a:rPr lang="en-US" dirty="0" smtClean="0"/>
              <a:t>Social aspects of attacks</a:t>
            </a:r>
            <a:endParaRPr lang="en-US" dirty="0"/>
          </a:p>
        </p:txBody>
      </p:sp>
      <p:sp>
        <p:nvSpPr>
          <p:cNvPr id="3" name="Content Placeholder 2"/>
          <p:cNvSpPr>
            <a:spLocks noGrp="1"/>
          </p:cNvSpPr>
          <p:nvPr>
            <p:ph idx="1"/>
          </p:nvPr>
        </p:nvSpPr>
        <p:spPr>
          <a:xfrm>
            <a:off x="736600" y="1485900"/>
            <a:ext cx="7759700" cy="4838700"/>
          </a:xfrm>
        </p:spPr>
        <p:txBody>
          <a:bodyPr/>
          <a:lstStyle/>
          <a:p>
            <a:r>
              <a:rPr lang="en-US" dirty="0" smtClean="0"/>
              <a:t>Principles behind scams (</a:t>
            </a:r>
            <a:r>
              <a:rPr lang="en-US" dirty="0" err="1" smtClean="0"/>
              <a:t>Stajano</a:t>
            </a:r>
            <a:r>
              <a:rPr lang="en-US" dirty="0" smtClean="0"/>
              <a:t> and Wilson)</a:t>
            </a:r>
          </a:p>
          <a:p>
            <a:pPr marL="800100" lvl="1" indent="-342900">
              <a:buFont typeface="+mj-lt"/>
              <a:buAutoNum type="arabicPeriod"/>
            </a:pPr>
            <a:r>
              <a:rPr lang="en-US" dirty="0" smtClean="0"/>
              <a:t>Distraction: multi-tasking is hard for people</a:t>
            </a:r>
          </a:p>
          <a:p>
            <a:pPr marL="800100" lvl="1" indent="-342900">
              <a:buFont typeface="+mj-lt"/>
              <a:buAutoNum type="arabicPeriod"/>
            </a:pPr>
            <a:r>
              <a:rPr lang="en-US" dirty="0" smtClean="0"/>
              <a:t>Social compliance: we are trained to accept authority</a:t>
            </a:r>
          </a:p>
          <a:p>
            <a:pPr marL="800100" lvl="1" indent="-342900">
              <a:buFont typeface="+mj-lt"/>
              <a:buAutoNum type="arabicPeriod"/>
            </a:pPr>
            <a:r>
              <a:rPr lang="en-US" dirty="0" smtClean="0"/>
              <a:t>Herd: groups conform</a:t>
            </a:r>
          </a:p>
          <a:p>
            <a:pPr marL="800100" lvl="1" indent="-342900">
              <a:buFont typeface="+mj-lt"/>
              <a:buAutoNum type="arabicPeriod"/>
            </a:pPr>
            <a:r>
              <a:rPr lang="en-US" dirty="0" smtClean="0"/>
              <a:t>Dishonesty: there’s a little larceny in the best of us</a:t>
            </a:r>
          </a:p>
          <a:p>
            <a:pPr marL="800100" lvl="1" indent="-342900">
              <a:buFont typeface="+mj-lt"/>
              <a:buAutoNum type="arabicPeriod"/>
            </a:pPr>
            <a:r>
              <a:rPr lang="en-US" dirty="0" smtClean="0"/>
              <a:t>Kindness: we want to help</a:t>
            </a:r>
          </a:p>
          <a:p>
            <a:pPr marL="800100" lvl="1" indent="-342900">
              <a:buFont typeface="+mj-lt"/>
              <a:buAutoNum type="arabicPeriod"/>
            </a:pPr>
            <a:r>
              <a:rPr lang="en-US" dirty="0" smtClean="0"/>
              <a:t>Need/Greed: we all have fears and desires</a:t>
            </a:r>
          </a:p>
          <a:p>
            <a:pPr marL="800100" lvl="1" indent="-342900">
              <a:buFont typeface="+mj-lt"/>
              <a:buAutoNum type="arabicPeriod"/>
            </a:pPr>
            <a:r>
              <a:rPr lang="en-US" dirty="0" smtClean="0"/>
              <a:t>Time: deadlines drive decisions</a:t>
            </a:r>
          </a:p>
          <a:p>
            <a:endParaRPr lang="en-US" dirty="0" smtClean="0"/>
          </a:p>
          <a:p>
            <a:r>
              <a:rPr lang="en-US" dirty="0" smtClean="0"/>
              <a:t>Early hackers and phone phreaks often exploited “social engineering” rather than technical sophistication</a:t>
            </a:r>
          </a:p>
          <a:p>
            <a:pPr lvl="1"/>
            <a:r>
              <a:rPr lang="en-US" dirty="0" smtClean="0"/>
              <a:t>Call the appropriate support staff and have a plausible story (see above principles) as to why they should provide the information/service/etc. that you want</a:t>
            </a:r>
          </a:p>
          <a:p>
            <a:pPr lvl="1"/>
            <a:r>
              <a:rPr lang="en-US" dirty="0" smtClean="0"/>
              <a:t>See following page for a less friendly approach</a:t>
            </a:r>
          </a:p>
          <a:p>
            <a:endParaRPr lang="en-US" dirty="0" smtClean="0"/>
          </a:p>
          <a:p>
            <a:pPr lvl="1"/>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5333874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 calcmode="lin" valueType="num">
                                      <p:cBhvr additive="base">
                                        <p:cTn id="4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300" y="393700"/>
            <a:ext cx="7772400" cy="1143000"/>
          </a:xfrm>
        </p:spPr>
        <p:txBody>
          <a:bodyPr/>
          <a:lstStyle/>
          <a:p>
            <a:r>
              <a:rPr lang="en-US" sz="2000" dirty="0" smtClean="0"/>
              <a:t>Technical / Social</a:t>
            </a:r>
            <a:r>
              <a:rPr lang="en-US" dirty="0" smtClean="0"/>
              <a:t/>
            </a:r>
            <a:br>
              <a:rPr lang="en-US" dirty="0" smtClean="0"/>
            </a:br>
            <a:r>
              <a:rPr lang="en-US" dirty="0" smtClean="0"/>
              <a:t>Timeline of a typical phishing/penetration – how your computer could become a bot </a:t>
            </a:r>
            <a:endParaRPr lang="en-US" dirty="0"/>
          </a:p>
        </p:txBody>
      </p:sp>
      <p:sp>
        <p:nvSpPr>
          <p:cNvPr id="3" name="Content Placeholder 2"/>
          <p:cNvSpPr>
            <a:spLocks noGrp="1"/>
          </p:cNvSpPr>
          <p:nvPr>
            <p:ph idx="1"/>
          </p:nvPr>
        </p:nvSpPr>
        <p:spPr>
          <a:xfrm>
            <a:off x="609600" y="1727200"/>
            <a:ext cx="8331200" cy="4495800"/>
          </a:xfrm>
        </p:spPr>
        <p:txBody>
          <a:bodyPr/>
          <a:lstStyle/>
          <a:p>
            <a:r>
              <a:rPr lang="en-US" dirty="0" smtClean="0"/>
              <a:t>Targeted Phish email  with attachment</a:t>
            </a:r>
          </a:p>
          <a:p>
            <a:r>
              <a:rPr lang="en-US" dirty="0" smtClean="0"/>
              <a:t>Victim opens attachment</a:t>
            </a:r>
          </a:p>
          <a:p>
            <a:r>
              <a:rPr lang="en-US" dirty="0" smtClean="0"/>
              <a:t>What happens next? (exploit – e.g. use buffer overflow to insert code)</a:t>
            </a:r>
          </a:p>
          <a:p>
            <a:pPr lvl="1"/>
            <a:r>
              <a:rPr lang="en-US" dirty="0" smtClean="0"/>
              <a:t>Known but unpatched vulnerability</a:t>
            </a:r>
          </a:p>
          <a:p>
            <a:pPr lvl="1"/>
            <a:r>
              <a:rPr lang="en-US" dirty="0" smtClean="0"/>
              <a:t>“</a:t>
            </a:r>
            <a:r>
              <a:rPr lang="en-US" dirty="0" smtClean="0">
                <a:solidFill>
                  <a:srgbClr val="FF0000"/>
                </a:solidFill>
              </a:rPr>
              <a:t>Zero day</a:t>
            </a:r>
            <a:r>
              <a:rPr lang="en-US" dirty="0" smtClean="0"/>
              <a:t>” – unknown, unpatched vulnerability</a:t>
            </a:r>
          </a:p>
          <a:p>
            <a:r>
              <a:rPr lang="en-US" dirty="0" smtClean="0"/>
              <a:t>New process created</a:t>
            </a:r>
          </a:p>
          <a:p>
            <a:r>
              <a:rPr lang="en-US" dirty="0" smtClean="0"/>
              <a:t>Gets outward access</a:t>
            </a:r>
          </a:p>
          <a:p>
            <a:r>
              <a:rPr lang="en-US" dirty="0" smtClean="0"/>
              <a:t>Downloads main part of software (malware), burrows into system</a:t>
            </a:r>
          </a:p>
          <a:p>
            <a:r>
              <a:rPr lang="en-US" dirty="0" smtClean="0"/>
              <a:t>Command &amp; Control established</a:t>
            </a:r>
          </a:p>
          <a:p>
            <a:r>
              <a:rPr lang="en-US" dirty="0" smtClean="0"/>
              <a:t>May remain dormant, passively observe and occasionally send data home (“</a:t>
            </a:r>
            <a:r>
              <a:rPr lang="en-US" dirty="0" err="1" smtClean="0">
                <a:solidFill>
                  <a:srgbClr val="FF0000"/>
                </a:solidFill>
              </a:rPr>
              <a:t>exfiltrate</a:t>
            </a:r>
            <a:r>
              <a:rPr lang="en-US" dirty="0" smtClean="0"/>
              <a:t>”)</a:t>
            </a:r>
          </a:p>
          <a:p>
            <a:r>
              <a:rPr lang="en-US" dirty="0" smtClean="0"/>
              <a:t>Might eventually be instructed to perform some destructive action</a:t>
            </a:r>
          </a:p>
          <a:p>
            <a:pPr lvl="1"/>
            <a:r>
              <a:rPr lang="en-US" dirty="0" err="1" smtClean="0">
                <a:solidFill>
                  <a:srgbClr val="FF0000"/>
                </a:solidFill>
              </a:rPr>
              <a:t>Ransomware</a:t>
            </a:r>
            <a:r>
              <a:rPr lang="en-US" dirty="0" smtClean="0"/>
              <a:t>: </a:t>
            </a:r>
            <a:r>
              <a:rPr lang="en-US" dirty="0" err="1" smtClean="0"/>
              <a:t>Cryptolocker</a:t>
            </a:r>
            <a:r>
              <a:rPr lang="en-US" dirty="0" smtClean="0"/>
              <a:t>, for example: encrypts all user’s files and demands ransom to provide key</a:t>
            </a:r>
            <a:endParaRPr lang="en-US" dirty="0"/>
          </a:p>
        </p:txBody>
      </p:sp>
    </p:spTree>
    <p:extLst>
      <p:ext uri="{BB962C8B-B14F-4D97-AF65-F5344CB8AC3E}">
        <p14:creationId xmlns:p14="http://schemas.microsoft.com/office/powerpoint/2010/main" val="2710269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 calcmode="lin" valueType="num">
                                      <p:cBhvr additive="base">
                                        <p:cTn id="5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additive="base">
                                        <p:cTn id="6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XKCD rubber hose crypto.png"/>
          <p:cNvPicPr>
            <a:picLocks noGrp="1" noChangeAspect="1"/>
          </p:cNvPicPr>
          <p:nvPr>
            <p:ph idx="1"/>
          </p:nvPr>
        </p:nvPicPr>
        <p:blipFill>
          <a:blip r:embed="rId2">
            <a:extLst>
              <a:ext uri="{28A0092B-C50C-407E-A947-70E740481C1C}">
                <a14:useLocalDpi xmlns:a14="http://schemas.microsoft.com/office/drawing/2010/main" val="0"/>
              </a:ext>
            </a:extLst>
          </a:blip>
          <a:srcRect l="5629" r="5629"/>
          <a:stretch>
            <a:fillRect/>
          </a:stretch>
        </p:blipFill>
        <p:spPr>
          <a:xfrm>
            <a:off x="749300" y="1474075"/>
            <a:ext cx="7886700" cy="5155324"/>
          </a:xfrm>
        </p:spPr>
      </p:pic>
      <p:sp>
        <p:nvSpPr>
          <p:cNvPr id="2" name="Title 1"/>
          <p:cNvSpPr>
            <a:spLocks noGrp="1"/>
          </p:cNvSpPr>
          <p:nvPr>
            <p:ph type="title"/>
          </p:nvPr>
        </p:nvSpPr>
        <p:spPr>
          <a:xfrm>
            <a:off x="419100" y="381000"/>
            <a:ext cx="8153400" cy="1168400"/>
          </a:xfrm>
          <a:solidFill>
            <a:schemeClr val="bg1"/>
          </a:solidFill>
        </p:spPr>
        <p:txBody>
          <a:bodyPr/>
          <a:lstStyle/>
          <a:p>
            <a:r>
              <a:rPr lang="en-US" dirty="0" smtClean="0"/>
              <a:t>Not exactly social engineering, but incentives… </a:t>
            </a:r>
            <a:endParaRPr lang="en-US" dirty="0"/>
          </a:p>
        </p:txBody>
      </p:sp>
    </p:spTree>
    <p:extLst>
      <p:ext uri="{BB962C8B-B14F-4D97-AF65-F5344CB8AC3E}">
        <p14:creationId xmlns:p14="http://schemas.microsoft.com/office/powerpoint/2010/main" val="100251132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666" y="135469"/>
            <a:ext cx="8441267" cy="1083732"/>
          </a:xfrm>
        </p:spPr>
        <p:txBody>
          <a:bodyPr/>
          <a:lstStyle/>
          <a:p>
            <a:pPr>
              <a:lnSpc>
                <a:spcPct val="150000"/>
              </a:lnSpc>
            </a:pPr>
            <a:r>
              <a:rPr lang="en-US" sz="2400" u="sng" dirty="0" smtClean="0"/>
              <a:t>Recap</a:t>
            </a:r>
            <a:r>
              <a:rPr lang="en-US" dirty="0" smtClean="0"/>
              <a:t/>
            </a:r>
            <a:br>
              <a:rPr lang="en-US" dirty="0" smtClean="0"/>
            </a:br>
            <a:r>
              <a:rPr lang="en-US" dirty="0" smtClean="0">
                <a:cs typeface="Comic Sans MS"/>
              </a:rPr>
              <a:t>How do </a:t>
            </a:r>
            <a:r>
              <a:rPr lang="en-US" dirty="0" err="1" smtClean="0">
                <a:cs typeface="Comic Sans MS"/>
              </a:rPr>
              <a:t>cyberattacks</a:t>
            </a:r>
            <a:r>
              <a:rPr lang="en-US" dirty="0" smtClean="0">
                <a:cs typeface="Comic Sans MS"/>
              </a:rPr>
              <a:t> work? </a:t>
            </a:r>
            <a:endParaRPr lang="en-US" dirty="0">
              <a:solidFill>
                <a:schemeClr val="tx1"/>
              </a:solidFill>
              <a:cs typeface="Comic Sans MS"/>
            </a:endParaRPr>
          </a:p>
        </p:txBody>
      </p:sp>
      <p:sp>
        <p:nvSpPr>
          <p:cNvPr id="3" name="Content Placeholder 2"/>
          <p:cNvSpPr>
            <a:spLocks noGrp="1"/>
          </p:cNvSpPr>
          <p:nvPr>
            <p:ph idx="1"/>
          </p:nvPr>
        </p:nvSpPr>
        <p:spPr>
          <a:xfrm>
            <a:off x="990600" y="1473199"/>
            <a:ext cx="6985000" cy="4978400"/>
          </a:xfrm>
        </p:spPr>
        <p:txBody>
          <a:bodyPr/>
          <a:lstStyle/>
          <a:p>
            <a:r>
              <a:rPr lang="en-US" dirty="0" smtClean="0"/>
              <a:t>Thinking like an attacker</a:t>
            </a:r>
          </a:p>
          <a:p>
            <a:r>
              <a:rPr lang="en-US" dirty="0" smtClean="0"/>
              <a:t>Technical </a:t>
            </a:r>
            <a:r>
              <a:rPr lang="en-US" dirty="0"/>
              <a:t>aspects</a:t>
            </a:r>
          </a:p>
          <a:p>
            <a:pPr lvl="1"/>
            <a:r>
              <a:rPr lang="en-US" dirty="0"/>
              <a:t>Denial of service attacks, flooding</a:t>
            </a:r>
          </a:p>
          <a:p>
            <a:pPr lvl="1"/>
            <a:r>
              <a:rPr lang="en-US" dirty="0" smtClean="0"/>
              <a:t>Attacking </a:t>
            </a:r>
            <a:r>
              <a:rPr lang="en-US" dirty="0"/>
              <a:t>a system through its inputs</a:t>
            </a:r>
          </a:p>
          <a:p>
            <a:pPr lvl="1"/>
            <a:r>
              <a:rPr lang="en-US" dirty="0" smtClean="0"/>
              <a:t>Attacking </a:t>
            </a:r>
            <a:r>
              <a:rPr lang="en-US" dirty="0"/>
              <a:t>a system through the supply chain</a:t>
            </a:r>
          </a:p>
          <a:p>
            <a:pPr lvl="1"/>
            <a:r>
              <a:rPr lang="en-US" dirty="0" smtClean="0"/>
              <a:t>Side </a:t>
            </a:r>
            <a:r>
              <a:rPr lang="en-US" dirty="0"/>
              <a:t>channel attacks</a:t>
            </a:r>
          </a:p>
          <a:p>
            <a:pPr lvl="1"/>
            <a:r>
              <a:rPr lang="en-US" dirty="0" smtClean="0"/>
              <a:t>Network </a:t>
            </a:r>
            <a:r>
              <a:rPr lang="en-US" dirty="0"/>
              <a:t>/ system configuration issues</a:t>
            </a:r>
          </a:p>
          <a:p>
            <a:r>
              <a:rPr lang="en-US" dirty="0"/>
              <a:t>Social aspects</a:t>
            </a:r>
          </a:p>
          <a:p>
            <a:pPr lvl="1"/>
            <a:r>
              <a:rPr lang="en-US" dirty="0"/>
              <a:t>Social engineering</a:t>
            </a:r>
          </a:p>
          <a:p>
            <a:pPr lvl="1"/>
            <a:r>
              <a:rPr lang="en-US" dirty="0"/>
              <a:t>Phishing</a:t>
            </a:r>
          </a:p>
          <a:p>
            <a:pPr lvl="1"/>
            <a:r>
              <a:rPr lang="en-US" dirty="0" smtClean="0"/>
              <a:t>Scams</a:t>
            </a:r>
          </a:p>
          <a:p>
            <a:endParaRPr lang="en-US" dirty="0"/>
          </a:p>
        </p:txBody>
      </p:sp>
    </p:spTree>
    <p:extLst>
      <p:ext uri="{BB962C8B-B14F-4D97-AF65-F5344CB8AC3E}">
        <p14:creationId xmlns:p14="http://schemas.microsoft.com/office/powerpoint/2010/main" val="71155133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88900"/>
            <a:ext cx="7772400" cy="723900"/>
          </a:xfrm>
        </p:spPr>
        <p:txBody>
          <a:bodyPr/>
          <a:lstStyle/>
          <a:p>
            <a:r>
              <a:rPr lang="en-US" dirty="0" smtClean="0"/>
              <a:t>Any Questions?</a:t>
            </a:r>
            <a:endParaRPr lang="en-US" dirty="0"/>
          </a:p>
        </p:txBody>
      </p:sp>
      <p:sp>
        <p:nvSpPr>
          <p:cNvPr id="3" name="Content Placeholder 2"/>
          <p:cNvSpPr>
            <a:spLocks noGrp="1"/>
          </p:cNvSpPr>
          <p:nvPr>
            <p:ph idx="1"/>
          </p:nvPr>
        </p:nvSpPr>
        <p:spPr>
          <a:xfrm>
            <a:off x="596900" y="800100"/>
            <a:ext cx="8178800" cy="5956300"/>
          </a:xfrm>
        </p:spPr>
        <p:txBody>
          <a:bodyPr/>
          <a:lstStyle/>
          <a:p>
            <a:r>
              <a:rPr lang="en-US" sz="2400" dirty="0" smtClean="0"/>
              <a:t>About previous lecture?</a:t>
            </a:r>
          </a:p>
          <a:p>
            <a:r>
              <a:rPr lang="en-US" sz="2400" dirty="0" smtClean="0"/>
              <a:t>About homework?</a:t>
            </a:r>
          </a:p>
          <a:p>
            <a:r>
              <a:rPr lang="en-US" sz="2400" dirty="0" smtClean="0"/>
              <a:t>About reading?</a:t>
            </a:r>
          </a:p>
          <a:p>
            <a:pPr marL="0" indent="0">
              <a:buNone/>
            </a:pPr>
            <a:r>
              <a:rPr lang="en-US" sz="2400" dirty="0" smtClean="0"/>
              <a:t>Homework for next week: See Canvas:</a:t>
            </a:r>
          </a:p>
          <a:p>
            <a:pPr marL="400050" lvl="1" indent="0">
              <a:buNone/>
            </a:pPr>
            <a:r>
              <a:rPr lang="en-US" sz="2400" u="sng" dirty="0" smtClean="0"/>
              <a:t>Read:</a:t>
            </a:r>
            <a:endParaRPr lang="en-US" sz="2400" u="sng" dirty="0"/>
          </a:p>
          <a:p>
            <a:pPr lvl="1"/>
            <a:r>
              <a:rPr lang="en-US" sz="2000" dirty="0" smtClean="0"/>
              <a:t>Kernighan, chapter 3(Inside the CPU) and Hardware </a:t>
            </a:r>
            <a:r>
              <a:rPr lang="en-US" sz="2000" dirty="0" err="1" smtClean="0"/>
              <a:t>Wrapup</a:t>
            </a:r>
            <a:r>
              <a:rPr lang="en-US" sz="2000" dirty="0" smtClean="0"/>
              <a:t>, and Chapter 11 (Data, Information, and Privacy)</a:t>
            </a:r>
          </a:p>
          <a:p>
            <a:pPr lvl="1"/>
            <a:r>
              <a:rPr lang="en-US" sz="2000" dirty="0" smtClean="0"/>
              <a:t>Required readings for the debate:</a:t>
            </a:r>
          </a:p>
          <a:p>
            <a:pPr lvl="2"/>
            <a:r>
              <a:rPr lang="en-US" sz="2000" dirty="0" smtClean="0"/>
              <a:t>EU Factsheet on Right to be Forgotten (Canvas)</a:t>
            </a:r>
          </a:p>
          <a:p>
            <a:pPr lvl="2"/>
            <a:r>
              <a:rPr lang="en-US" sz="2000" dirty="0" smtClean="0"/>
              <a:t>Jeffrey </a:t>
            </a:r>
            <a:r>
              <a:rPr lang="en-US" sz="2000" dirty="0" err="1" smtClean="0"/>
              <a:t>Toobin</a:t>
            </a:r>
            <a:r>
              <a:rPr lang="en-US" sz="2000" dirty="0" smtClean="0"/>
              <a:t>, “The Solace of Oblivion”, </a:t>
            </a:r>
            <a:r>
              <a:rPr lang="en-US" sz="2000" i="1" dirty="0" smtClean="0"/>
              <a:t>The New Yorker</a:t>
            </a:r>
            <a:r>
              <a:rPr lang="en-US" sz="2000" dirty="0" smtClean="0"/>
              <a:t>, Sept. 29, 2014 (Canvas)</a:t>
            </a:r>
          </a:p>
          <a:p>
            <a:pPr marL="400050" lvl="1" indent="0">
              <a:buNone/>
            </a:pPr>
            <a:r>
              <a:rPr lang="en-US" sz="2400" u="sng" dirty="0" smtClean="0"/>
              <a:t>Watch</a:t>
            </a:r>
            <a:r>
              <a:rPr lang="en-US" sz="2000" dirty="0" smtClean="0"/>
              <a:t>: Intelligence Squared debate on Right to be Forgotten (minutes 6:00 to 35:00) at minimum</a:t>
            </a:r>
          </a:p>
          <a:p>
            <a:pPr marL="400050" lvl="1" indent="0">
              <a:buNone/>
            </a:pPr>
            <a:r>
              <a:rPr lang="en-US" sz="2400" u="sng" dirty="0" smtClean="0"/>
              <a:t>Write</a:t>
            </a:r>
            <a:r>
              <a:rPr lang="en-US" sz="2400" dirty="0" smtClean="0"/>
              <a:t>: </a:t>
            </a:r>
            <a:r>
              <a:rPr lang="en-US" sz="2000" dirty="0" smtClean="0"/>
              <a:t>Questions for the debate </a:t>
            </a:r>
            <a:endParaRPr lang="en-US" sz="2400" dirty="0" smtClean="0"/>
          </a:p>
          <a:p>
            <a:pPr marL="0" indent="0">
              <a:buNone/>
            </a:pPr>
            <a:r>
              <a:rPr lang="en-US" sz="2400" dirty="0" smtClean="0"/>
              <a:t>My office hours: Wed. afternoon, 12-3pm, 442 RH</a:t>
            </a:r>
          </a:p>
        </p:txBody>
      </p:sp>
    </p:spTree>
    <p:extLst>
      <p:ext uri="{BB962C8B-B14F-4D97-AF65-F5344CB8AC3E}">
        <p14:creationId xmlns:p14="http://schemas.microsoft.com/office/powerpoint/2010/main" val="157741147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467" y="1524927"/>
            <a:ext cx="8737600" cy="1470025"/>
          </a:xfrm>
        </p:spPr>
        <p:txBody>
          <a:bodyPr/>
          <a:lstStyle/>
          <a:p>
            <a:pPr algn="ctr"/>
            <a:r>
              <a:rPr lang="en-US" sz="3600" dirty="0" err="1" smtClean="0">
                <a:latin typeface="Comic Sans MS"/>
                <a:cs typeface="Comic Sans MS"/>
              </a:rPr>
              <a:t>Cybersecurity</a:t>
            </a:r>
            <a:r>
              <a:rPr lang="en-US" sz="3600" dirty="0" smtClean="0">
                <a:latin typeface="Comic Sans MS"/>
                <a:cs typeface="Comic Sans MS"/>
              </a:rPr>
              <a:t> for Future Presidents</a:t>
            </a:r>
            <a:endParaRPr lang="en-US" sz="3600" dirty="0">
              <a:latin typeface="Comic Sans MS"/>
              <a:cs typeface="Comic Sans MS"/>
            </a:endParaRPr>
          </a:p>
        </p:txBody>
      </p:sp>
      <p:sp>
        <p:nvSpPr>
          <p:cNvPr id="3" name="Subtitle 2"/>
          <p:cNvSpPr>
            <a:spLocks noGrp="1"/>
          </p:cNvSpPr>
          <p:nvPr>
            <p:ph type="subTitle" idx="1"/>
          </p:nvPr>
        </p:nvSpPr>
        <p:spPr>
          <a:xfrm>
            <a:off x="177195" y="3620372"/>
            <a:ext cx="8741619" cy="1752600"/>
          </a:xfrm>
        </p:spPr>
        <p:txBody>
          <a:bodyPr/>
          <a:lstStyle/>
          <a:p>
            <a:r>
              <a:rPr lang="en-US" sz="2400" dirty="0" smtClean="0">
                <a:solidFill>
                  <a:schemeClr val="tx1"/>
                </a:solidFill>
                <a:latin typeface="Comic Sans MS"/>
                <a:cs typeface="Comic Sans MS"/>
              </a:rPr>
              <a:t>Lecture 6: </a:t>
            </a:r>
          </a:p>
          <a:p>
            <a:r>
              <a:rPr lang="en-US" sz="2400" dirty="0" smtClean="0">
                <a:solidFill>
                  <a:schemeClr val="tx1"/>
                </a:solidFill>
                <a:latin typeface="Comic Sans MS"/>
                <a:cs typeface="Comic Sans MS"/>
              </a:rPr>
              <a:t>How do </a:t>
            </a:r>
            <a:r>
              <a:rPr lang="en-US" sz="2400" dirty="0" err="1">
                <a:latin typeface="Comic Sans MS"/>
                <a:cs typeface="Comic Sans MS"/>
              </a:rPr>
              <a:t>c</a:t>
            </a:r>
            <a:r>
              <a:rPr lang="en-US" sz="2400" dirty="0" err="1" smtClean="0">
                <a:solidFill>
                  <a:schemeClr val="tx1"/>
                </a:solidFill>
                <a:latin typeface="Comic Sans MS"/>
                <a:cs typeface="Comic Sans MS"/>
              </a:rPr>
              <a:t>yberattacks</a:t>
            </a:r>
            <a:r>
              <a:rPr lang="en-US" sz="2400" dirty="0" smtClean="0">
                <a:solidFill>
                  <a:schemeClr val="tx1"/>
                </a:solidFill>
                <a:latin typeface="Comic Sans MS"/>
                <a:cs typeface="Comic Sans MS"/>
              </a:rPr>
              <a:t> work?</a:t>
            </a:r>
            <a:endParaRPr lang="en-US" sz="2400" dirty="0">
              <a:solidFill>
                <a:schemeClr val="tx1"/>
              </a:solidFill>
              <a:latin typeface="Comic Sans MS"/>
              <a:cs typeface="Comic Sans MS"/>
            </a:endParaRPr>
          </a:p>
        </p:txBody>
      </p:sp>
    </p:spTree>
    <p:extLst>
      <p:ext uri="{BB962C8B-B14F-4D97-AF65-F5344CB8AC3E}">
        <p14:creationId xmlns:p14="http://schemas.microsoft.com/office/powerpoint/2010/main" val="102217715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666" y="135469"/>
            <a:ext cx="8441267" cy="1083732"/>
          </a:xfrm>
        </p:spPr>
        <p:txBody>
          <a:bodyPr/>
          <a:lstStyle/>
          <a:p>
            <a:pPr>
              <a:lnSpc>
                <a:spcPct val="150000"/>
              </a:lnSpc>
            </a:pPr>
            <a:r>
              <a:rPr lang="en-US" sz="2400" u="sng" dirty="0" smtClean="0"/>
              <a:t>The lecture on one slide</a:t>
            </a:r>
            <a:r>
              <a:rPr lang="en-US" dirty="0" smtClean="0"/>
              <a:t/>
            </a:r>
            <a:br>
              <a:rPr lang="en-US" dirty="0" smtClean="0"/>
            </a:br>
            <a:r>
              <a:rPr lang="en-US" dirty="0" smtClean="0">
                <a:cs typeface="Comic Sans MS"/>
              </a:rPr>
              <a:t>How do </a:t>
            </a:r>
            <a:r>
              <a:rPr lang="en-US" dirty="0" err="1" smtClean="0">
                <a:cs typeface="Comic Sans MS"/>
              </a:rPr>
              <a:t>cyberattacks</a:t>
            </a:r>
            <a:r>
              <a:rPr lang="en-US" dirty="0" smtClean="0">
                <a:cs typeface="Comic Sans MS"/>
              </a:rPr>
              <a:t> work? </a:t>
            </a:r>
            <a:endParaRPr lang="en-US" dirty="0">
              <a:solidFill>
                <a:schemeClr val="tx1"/>
              </a:solidFill>
              <a:cs typeface="Comic Sans MS"/>
            </a:endParaRPr>
          </a:p>
        </p:txBody>
      </p:sp>
      <p:sp>
        <p:nvSpPr>
          <p:cNvPr id="3" name="Content Placeholder 2"/>
          <p:cNvSpPr>
            <a:spLocks noGrp="1"/>
          </p:cNvSpPr>
          <p:nvPr>
            <p:ph idx="1"/>
          </p:nvPr>
        </p:nvSpPr>
        <p:spPr>
          <a:xfrm>
            <a:off x="990600" y="1473199"/>
            <a:ext cx="6985000" cy="4978400"/>
          </a:xfrm>
        </p:spPr>
        <p:txBody>
          <a:bodyPr/>
          <a:lstStyle/>
          <a:p>
            <a:r>
              <a:rPr lang="en-US" dirty="0" smtClean="0"/>
              <a:t>Thinking like an attacker</a:t>
            </a:r>
          </a:p>
          <a:p>
            <a:r>
              <a:rPr lang="en-US" dirty="0" smtClean="0"/>
              <a:t>Technical </a:t>
            </a:r>
            <a:r>
              <a:rPr lang="en-US" dirty="0"/>
              <a:t>aspects</a:t>
            </a:r>
          </a:p>
          <a:p>
            <a:pPr lvl="1"/>
            <a:r>
              <a:rPr lang="en-US" dirty="0"/>
              <a:t>Denial of service attacks, flooding</a:t>
            </a:r>
          </a:p>
          <a:p>
            <a:pPr lvl="1"/>
            <a:r>
              <a:rPr lang="en-US" dirty="0" smtClean="0"/>
              <a:t>Attacking </a:t>
            </a:r>
            <a:r>
              <a:rPr lang="en-US" dirty="0"/>
              <a:t>a system through its inputs</a:t>
            </a:r>
          </a:p>
          <a:p>
            <a:pPr lvl="1"/>
            <a:r>
              <a:rPr lang="en-US" dirty="0" smtClean="0"/>
              <a:t>Attacking </a:t>
            </a:r>
            <a:r>
              <a:rPr lang="en-US" dirty="0"/>
              <a:t>a system through the supply chain</a:t>
            </a:r>
          </a:p>
          <a:p>
            <a:pPr lvl="1"/>
            <a:r>
              <a:rPr lang="en-US" dirty="0" smtClean="0"/>
              <a:t>Side </a:t>
            </a:r>
            <a:r>
              <a:rPr lang="en-US" dirty="0"/>
              <a:t>channel attacks</a:t>
            </a:r>
          </a:p>
          <a:p>
            <a:pPr lvl="1"/>
            <a:r>
              <a:rPr lang="en-US" dirty="0" smtClean="0"/>
              <a:t>Network </a:t>
            </a:r>
            <a:r>
              <a:rPr lang="en-US" dirty="0"/>
              <a:t>/ system configuration issues</a:t>
            </a:r>
          </a:p>
          <a:p>
            <a:r>
              <a:rPr lang="en-US" dirty="0"/>
              <a:t>Social aspects</a:t>
            </a:r>
          </a:p>
          <a:p>
            <a:pPr lvl="1"/>
            <a:r>
              <a:rPr lang="en-US" dirty="0"/>
              <a:t>Social engineering</a:t>
            </a:r>
          </a:p>
          <a:p>
            <a:pPr lvl="1"/>
            <a:r>
              <a:rPr lang="en-US" dirty="0"/>
              <a:t>Phishing</a:t>
            </a:r>
          </a:p>
          <a:p>
            <a:pPr lvl="1"/>
            <a:r>
              <a:rPr lang="en-US" dirty="0" smtClean="0"/>
              <a:t>Scams</a:t>
            </a:r>
          </a:p>
          <a:p>
            <a:endParaRPr lang="en-US" dirty="0"/>
          </a:p>
        </p:txBody>
      </p:sp>
    </p:spTree>
    <p:extLst>
      <p:ext uri="{BB962C8B-B14F-4D97-AF65-F5344CB8AC3E}">
        <p14:creationId xmlns:p14="http://schemas.microsoft.com/office/powerpoint/2010/main" val="21799552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01600"/>
            <a:ext cx="7772400" cy="787400"/>
          </a:xfrm>
        </p:spPr>
        <p:txBody>
          <a:bodyPr/>
          <a:lstStyle/>
          <a:p>
            <a:r>
              <a:rPr lang="en-US" dirty="0" smtClean="0"/>
              <a:t>Lexicon: CNO, CND, CNE, CNA</a:t>
            </a:r>
            <a:endParaRPr lang="en-US" dirty="0"/>
          </a:p>
        </p:txBody>
      </p:sp>
      <p:sp>
        <p:nvSpPr>
          <p:cNvPr id="3" name="Content Placeholder 2"/>
          <p:cNvSpPr>
            <a:spLocks noGrp="1"/>
          </p:cNvSpPr>
          <p:nvPr>
            <p:ph idx="1"/>
          </p:nvPr>
        </p:nvSpPr>
        <p:spPr>
          <a:xfrm>
            <a:off x="368300" y="863600"/>
            <a:ext cx="7886700" cy="5575300"/>
          </a:xfrm>
        </p:spPr>
        <p:txBody>
          <a:bodyPr/>
          <a:lstStyle/>
          <a:p>
            <a:pPr marL="0" indent="0">
              <a:buNone/>
            </a:pPr>
            <a:r>
              <a:rPr lang="en-US" dirty="0" smtClean="0"/>
              <a:t>From NSA website:</a:t>
            </a:r>
          </a:p>
          <a:p>
            <a:pPr marL="0" indent="0">
              <a:buNone/>
            </a:pPr>
            <a:r>
              <a:rPr lang="en-US" dirty="0" smtClean="0"/>
              <a:t>Our </a:t>
            </a:r>
            <a:r>
              <a:rPr lang="en-US" dirty="0">
                <a:solidFill>
                  <a:srgbClr val="FF0000"/>
                </a:solidFill>
              </a:rPr>
              <a:t>Computer Network </a:t>
            </a:r>
            <a:r>
              <a:rPr lang="en-US" dirty="0" smtClean="0">
                <a:solidFill>
                  <a:srgbClr val="FF0000"/>
                </a:solidFill>
              </a:rPr>
              <a:t>Operations </a:t>
            </a:r>
            <a:r>
              <a:rPr lang="en-US" dirty="0" smtClean="0"/>
              <a:t>(</a:t>
            </a:r>
            <a:r>
              <a:rPr lang="en-US" dirty="0" smtClean="0">
                <a:solidFill>
                  <a:srgbClr val="FF0000"/>
                </a:solidFill>
              </a:rPr>
              <a:t>CNO</a:t>
            </a:r>
            <a:r>
              <a:rPr lang="en-US" dirty="0" smtClean="0"/>
              <a:t>)  </a:t>
            </a:r>
            <a:r>
              <a:rPr lang="en-US" dirty="0"/>
              <a:t>mission involves three major functions</a:t>
            </a:r>
            <a:r>
              <a:rPr lang="en-US" dirty="0" smtClean="0"/>
              <a:t>:</a:t>
            </a:r>
            <a:endParaRPr lang="en-US" dirty="0"/>
          </a:p>
          <a:p>
            <a:r>
              <a:rPr lang="en-US" dirty="0">
                <a:solidFill>
                  <a:srgbClr val="FF0000"/>
                </a:solidFill>
              </a:rPr>
              <a:t>Computer Network Defense </a:t>
            </a:r>
            <a:r>
              <a:rPr lang="en-US" dirty="0"/>
              <a:t>(</a:t>
            </a:r>
            <a:r>
              <a:rPr lang="en-US" dirty="0">
                <a:solidFill>
                  <a:srgbClr val="FF0000"/>
                </a:solidFill>
              </a:rPr>
              <a:t>CND</a:t>
            </a:r>
            <a:r>
              <a:rPr lang="en-US" dirty="0"/>
              <a:t>): Includes actions taken via computer networks to protect, monitor, analyze, detect, and respond to network attacks, intrusions, disruptions, or other unauthorized actions that would compromise or cripple defense information systems and networks. </a:t>
            </a:r>
          </a:p>
          <a:p>
            <a:r>
              <a:rPr lang="en-US" dirty="0" smtClean="0">
                <a:solidFill>
                  <a:srgbClr val="FF0000"/>
                </a:solidFill>
              </a:rPr>
              <a:t>Computer </a:t>
            </a:r>
            <a:r>
              <a:rPr lang="en-US" dirty="0">
                <a:solidFill>
                  <a:srgbClr val="FF0000"/>
                </a:solidFill>
              </a:rPr>
              <a:t>Network Exploitation </a:t>
            </a:r>
            <a:r>
              <a:rPr lang="en-US" dirty="0"/>
              <a:t>(</a:t>
            </a:r>
            <a:r>
              <a:rPr lang="en-US" dirty="0">
                <a:solidFill>
                  <a:srgbClr val="FF0000"/>
                </a:solidFill>
              </a:rPr>
              <a:t>CNE</a:t>
            </a:r>
            <a:r>
              <a:rPr lang="en-US" dirty="0"/>
              <a:t>): Includes enabling actions and intelligence collection via computer networks that exploit data gathered from target or enemy information systems or networks</a:t>
            </a:r>
            <a:r>
              <a:rPr lang="en-US" dirty="0" smtClean="0"/>
              <a:t>.</a:t>
            </a:r>
            <a:endParaRPr lang="en-US" dirty="0"/>
          </a:p>
          <a:p>
            <a:r>
              <a:rPr lang="en-US" dirty="0" smtClean="0">
                <a:solidFill>
                  <a:srgbClr val="FF0000"/>
                </a:solidFill>
              </a:rPr>
              <a:t>Computer </a:t>
            </a:r>
            <a:r>
              <a:rPr lang="en-US" dirty="0">
                <a:solidFill>
                  <a:srgbClr val="FF0000"/>
                </a:solidFill>
              </a:rPr>
              <a:t>Network Attack </a:t>
            </a:r>
            <a:r>
              <a:rPr lang="en-US" dirty="0"/>
              <a:t>(</a:t>
            </a:r>
            <a:r>
              <a:rPr lang="en-US" dirty="0">
                <a:solidFill>
                  <a:srgbClr val="FF0000"/>
                </a:solidFill>
              </a:rPr>
              <a:t>CNA</a:t>
            </a:r>
            <a:r>
              <a:rPr lang="en-US" dirty="0"/>
              <a:t>): Includes actions taken via computer networks to disrupt, deny, degrade, or destroy the information within computers and computer networks and/or the computers/networks themselves. </a:t>
            </a:r>
          </a:p>
          <a:p>
            <a:endParaRPr lang="en-US" dirty="0"/>
          </a:p>
          <a:p>
            <a:endParaRPr lang="en-US" dirty="0"/>
          </a:p>
        </p:txBody>
      </p:sp>
    </p:spTree>
    <p:extLst>
      <p:ext uri="{BB962C8B-B14F-4D97-AF65-F5344CB8AC3E}">
        <p14:creationId xmlns:p14="http://schemas.microsoft.com/office/powerpoint/2010/main" val="116338943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546100"/>
            <a:ext cx="7772400" cy="1143000"/>
          </a:xfrm>
        </p:spPr>
        <p:txBody>
          <a:bodyPr/>
          <a:lstStyle/>
          <a:p>
            <a:r>
              <a:rPr lang="en-US" dirty="0" smtClean="0"/>
              <a:t>Prelude: Thinking like an attacker</a:t>
            </a:r>
            <a:endParaRPr lang="en-US" dirty="0"/>
          </a:p>
        </p:txBody>
      </p:sp>
      <p:sp>
        <p:nvSpPr>
          <p:cNvPr id="3" name="Content Placeholder 2"/>
          <p:cNvSpPr>
            <a:spLocks noGrp="1"/>
          </p:cNvSpPr>
          <p:nvPr>
            <p:ph idx="1"/>
          </p:nvPr>
        </p:nvSpPr>
        <p:spPr>
          <a:xfrm>
            <a:off x="673100" y="1574800"/>
            <a:ext cx="7861300" cy="4584700"/>
          </a:xfrm>
        </p:spPr>
        <p:txBody>
          <a:bodyPr/>
          <a:lstStyle/>
          <a:p>
            <a:pPr marL="0" indent="0">
              <a:buNone/>
            </a:pPr>
            <a:r>
              <a:rPr lang="en-US" dirty="0" smtClean="0"/>
              <a:t>0. Establish the objective</a:t>
            </a:r>
          </a:p>
          <a:p>
            <a:pPr marL="0" indent="0">
              <a:buNone/>
            </a:pPr>
            <a:r>
              <a:rPr lang="en-US" dirty="0" smtClean="0"/>
              <a:t>1. Reconnoiter: collect information on the target and vulnerabilities</a:t>
            </a:r>
          </a:p>
          <a:p>
            <a:pPr marL="0" indent="0">
              <a:buNone/>
            </a:pPr>
            <a:r>
              <a:rPr lang="en-US" dirty="0" smtClean="0"/>
              <a:t>2. Plan the attack: how can the vulnerabilities be exploited without alerting victim?</a:t>
            </a:r>
          </a:p>
          <a:p>
            <a:pPr marL="0" indent="0">
              <a:buNone/>
            </a:pPr>
            <a:r>
              <a:rPr lang="en-US" dirty="0" smtClean="0"/>
              <a:t>3. Deliver the attack: e.g. via </a:t>
            </a:r>
            <a:r>
              <a:rPr lang="en-US" dirty="0" err="1" smtClean="0"/>
              <a:t>spearphish</a:t>
            </a:r>
            <a:r>
              <a:rPr lang="en-US" dirty="0" smtClean="0"/>
              <a:t>, watering hole, USB stick</a:t>
            </a:r>
          </a:p>
          <a:p>
            <a:pPr marL="0" indent="0">
              <a:buNone/>
            </a:pPr>
            <a:r>
              <a:rPr lang="en-US" dirty="0" smtClean="0"/>
              <a:t>4. Initial breach: when the attack succeeds</a:t>
            </a:r>
          </a:p>
          <a:p>
            <a:pPr marL="0" indent="0">
              <a:buNone/>
            </a:pPr>
            <a:r>
              <a:rPr lang="en-US" dirty="0" smtClean="0"/>
              <a:t>5. Installation / escalation: establish beachhead, download additional software via Internet</a:t>
            </a:r>
          </a:p>
          <a:p>
            <a:pPr marL="0" indent="0">
              <a:buNone/>
            </a:pPr>
            <a:r>
              <a:rPr lang="en-US" dirty="0" smtClean="0"/>
              <a:t>6. Observation / command &amp; control:  observe system behavior, perhaps report back via network, accept software updates/tasks</a:t>
            </a:r>
          </a:p>
          <a:p>
            <a:pPr marL="0" indent="0">
              <a:buNone/>
            </a:pPr>
            <a:r>
              <a:rPr lang="en-US" dirty="0" smtClean="0"/>
              <a:t>7. Action on objective: wide range of possibilities for money or other objective</a:t>
            </a:r>
          </a:p>
          <a:p>
            <a:pPr marL="0" indent="0">
              <a:buNone/>
            </a:pPr>
            <a:endParaRPr lang="en-US" dirty="0"/>
          </a:p>
          <a:p>
            <a:pPr marL="0" indent="0">
              <a:buNone/>
            </a:pPr>
            <a:r>
              <a:rPr lang="en-US" dirty="0" smtClean="0"/>
              <a:t>This is a variation of what some people call the “cyber kill chain”</a:t>
            </a:r>
            <a:endParaRPr lang="en-US" dirty="0"/>
          </a:p>
        </p:txBody>
      </p:sp>
    </p:spTree>
    <p:extLst>
      <p:ext uri="{BB962C8B-B14F-4D97-AF65-F5344CB8AC3E}">
        <p14:creationId xmlns:p14="http://schemas.microsoft.com/office/powerpoint/2010/main" val="12495460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0"/>
            <a:ext cx="7772400" cy="812800"/>
          </a:xfrm>
        </p:spPr>
        <p:txBody>
          <a:bodyPr/>
          <a:lstStyle/>
          <a:p>
            <a:r>
              <a:rPr lang="en-US" dirty="0" smtClean="0"/>
              <a:t>What gets attacked? … just about everything</a:t>
            </a:r>
            <a:endParaRPr lang="en-US" dirty="0"/>
          </a:p>
        </p:txBody>
      </p:sp>
      <p:sp>
        <p:nvSpPr>
          <p:cNvPr id="3" name="Content Placeholder 2"/>
          <p:cNvSpPr>
            <a:spLocks noGrp="1"/>
          </p:cNvSpPr>
          <p:nvPr>
            <p:ph idx="1"/>
          </p:nvPr>
        </p:nvSpPr>
        <p:spPr>
          <a:xfrm>
            <a:off x="419100" y="774700"/>
            <a:ext cx="5384800" cy="990600"/>
          </a:xfrm>
        </p:spPr>
        <p:txBody>
          <a:bodyPr/>
          <a:lstStyle/>
          <a:p>
            <a:r>
              <a:rPr lang="en-US" dirty="0" smtClean="0"/>
              <a:t>Network links (wired, wireless, optical)</a:t>
            </a:r>
          </a:p>
          <a:p>
            <a:r>
              <a:rPr lang="en-US" dirty="0" smtClean="0"/>
              <a:t>Clients (desktop, laptop, tablet, phone)</a:t>
            </a:r>
          </a:p>
          <a:p>
            <a:r>
              <a:rPr lang="en-US" dirty="0" smtClean="0"/>
              <a:t>Servers (corporate, DNS)</a:t>
            </a:r>
          </a:p>
          <a:p>
            <a:endParaRPr lang="en-US" dirty="0"/>
          </a:p>
        </p:txBody>
      </p:sp>
      <p:sp>
        <p:nvSpPr>
          <p:cNvPr id="5" name="Rectangle 4"/>
          <p:cNvSpPr/>
          <p:nvPr/>
        </p:nvSpPr>
        <p:spPr bwMode="auto">
          <a:xfrm>
            <a:off x="1778000" y="2717800"/>
            <a:ext cx="990600" cy="609600"/>
          </a:xfrm>
          <a:prstGeom prst="rect">
            <a:avLst/>
          </a:prstGeom>
          <a:solidFill>
            <a:schemeClr val="bg1"/>
          </a:solidFill>
          <a:ln w="38100" cap="flat" cmpd="sng" algn="ctr">
            <a:solidFill>
              <a:schemeClr val="accent6">
                <a:lumMod val="5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charset="0"/>
              </a:rPr>
              <a:t>Router</a:t>
            </a:r>
          </a:p>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mj-lt"/>
              </a:rPr>
              <a:t>(home)</a:t>
            </a:r>
            <a:endParaRPr kumimoji="0" lang="en-US" sz="1800" b="0" i="0" u="none" strike="noStrike" cap="none" normalizeH="0" baseline="0" dirty="0">
              <a:ln>
                <a:noFill/>
              </a:ln>
              <a:solidFill>
                <a:schemeClr val="tx1"/>
              </a:solidFill>
              <a:effectLst/>
              <a:latin typeface="+mj-lt"/>
              <a:ea typeface="ＭＳ Ｐゴシック" charset="0"/>
            </a:endParaRPr>
          </a:p>
        </p:txBody>
      </p:sp>
      <p:sp>
        <p:nvSpPr>
          <p:cNvPr id="7" name="Rectangle 6"/>
          <p:cNvSpPr/>
          <p:nvPr/>
        </p:nvSpPr>
        <p:spPr bwMode="auto">
          <a:xfrm>
            <a:off x="4203700" y="3924300"/>
            <a:ext cx="1117600" cy="723900"/>
          </a:xfrm>
          <a:prstGeom prst="rect">
            <a:avLst/>
          </a:prstGeom>
          <a:solidFill>
            <a:schemeClr val="bg1"/>
          </a:solidFill>
          <a:ln w="38100" cap="flat" cmpd="sng" algn="ctr">
            <a:solidFill>
              <a:srgbClr val="DA5324"/>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charset="0"/>
              </a:rPr>
              <a:t>DNS Server</a:t>
            </a:r>
            <a:endParaRPr kumimoji="0" lang="en-US" sz="1800" b="0" i="0" u="none" strike="noStrike" cap="none" normalizeH="0" baseline="0" dirty="0">
              <a:ln>
                <a:noFill/>
              </a:ln>
              <a:solidFill>
                <a:schemeClr val="tx1"/>
              </a:solidFill>
              <a:effectLst/>
              <a:latin typeface="+mj-lt"/>
              <a:ea typeface="ＭＳ Ｐゴシック" charset="0"/>
            </a:endParaRPr>
          </a:p>
        </p:txBody>
      </p:sp>
      <p:sp>
        <p:nvSpPr>
          <p:cNvPr id="8" name="Rectangle 7"/>
          <p:cNvSpPr/>
          <p:nvPr/>
        </p:nvSpPr>
        <p:spPr bwMode="auto">
          <a:xfrm>
            <a:off x="215900" y="4279900"/>
            <a:ext cx="1016000" cy="393700"/>
          </a:xfrm>
          <a:prstGeom prst="rect">
            <a:avLst/>
          </a:prstGeom>
          <a:solidFill>
            <a:schemeClr val="bg1"/>
          </a:solid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charset="0"/>
              </a:rPr>
              <a:t>Client</a:t>
            </a:r>
            <a:endParaRPr kumimoji="0" lang="en-US" sz="1800" b="0" i="0" u="none" strike="noStrike" cap="none" normalizeH="0" baseline="0" dirty="0">
              <a:ln>
                <a:noFill/>
              </a:ln>
              <a:solidFill>
                <a:schemeClr val="tx1"/>
              </a:solidFill>
              <a:effectLst/>
              <a:latin typeface="+mj-lt"/>
              <a:ea typeface="ＭＳ Ｐゴシック" charset="0"/>
            </a:endParaRPr>
          </a:p>
        </p:txBody>
      </p:sp>
      <p:sp>
        <p:nvSpPr>
          <p:cNvPr id="9" name="Rectangle 8"/>
          <p:cNvSpPr/>
          <p:nvPr/>
        </p:nvSpPr>
        <p:spPr bwMode="auto">
          <a:xfrm>
            <a:off x="4775200" y="6032500"/>
            <a:ext cx="1079500" cy="698500"/>
          </a:xfrm>
          <a:prstGeom prst="rect">
            <a:avLst/>
          </a:prstGeom>
          <a:solidFill>
            <a:schemeClr val="bg1"/>
          </a:solidFill>
          <a:ln w="38100" cap="flat" cmpd="sng" algn="ctr">
            <a:solidFill>
              <a:schemeClr val="tx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charset="0"/>
              </a:rPr>
              <a:t>Google</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charset="0"/>
              </a:rPr>
              <a:t>Server</a:t>
            </a:r>
            <a:endParaRPr kumimoji="0" lang="en-US" sz="1800" b="0" i="0" u="none" strike="noStrike" cap="none" normalizeH="0" baseline="0" dirty="0">
              <a:ln>
                <a:noFill/>
              </a:ln>
              <a:solidFill>
                <a:schemeClr val="tx1"/>
              </a:solidFill>
              <a:effectLst/>
              <a:latin typeface="+mj-lt"/>
              <a:ea typeface="ＭＳ Ｐゴシック" charset="0"/>
            </a:endParaRPr>
          </a:p>
        </p:txBody>
      </p:sp>
      <p:sp>
        <p:nvSpPr>
          <p:cNvPr id="10" name="Rectangle 9"/>
          <p:cNvSpPr/>
          <p:nvPr/>
        </p:nvSpPr>
        <p:spPr bwMode="auto">
          <a:xfrm>
            <a:off x="7480300" y="1104900"/>
            <a:ext cx="1143000" cy="596900"/>
          </a:xfrm>
          <a:prstGeom prst="rect">
            <a:avLst/>
          </a:prstGeom>
          <a:solidFill>
            <a:schemeClr val="bg1"/>
          </a:solidFill>
          <a:ln w="38100" cap="flat" cmpd="sng" algn="ctr">
            <a:solidFill>
              <a:schemeClr val="tx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mj-lt"/>
                <a:ea typeface="ＭＳ Ｐゴシック" charset="0"/>
              </a:rPr>
              <a:t>AmazonServer</a:t>
            </a:r>
            <a:endParaRPr kumimoji="0" lang="en-US" sz="1800" b="0" i="0" u="none" strike="noStrike" cap="none" normalizeH="0" baseline="0" dirty="0">
              <a:ln>
                <a:noFill/>
              </a:ln>
              <a:solidFill>
                <a:schemeClr val="tx1"/>
              </a:solidFill>
              <a:effectLst/>
              <a:latin typeface="+mj-lt"/>
              <a:ea typeface="ＭＳ Ｐゴシック" charset="0"/>
            </a:endParaRPr>
          </a:p>
        </p:txBody>
      </p:sp>
      <p:sp>
        <p:nvSpPr>
          <p:cNvPr id="11" name="Rectangle 10"/>
          <p:cNvSpPr/>
          <p:nvPr/>
        </p:nvSpPr>
        <p:spPr bwMode="auto">
          <a:xfrm>
            <a:off x="2578100" y="3581400"/>
            <a:ext cx="1028700" cy="711200"/>
          </a:xfrm>
          <a:prstGeom prst="rect">
            <a:avLst/>
          </a:prstGeom>
          <a:solidFill>
            <a:schemeClr val="bg1"/>
          </a:solidFill>
          <a:ln w="38100" cap="flat" cmpd="sng" algn="ctr">
            <a:solidFill>
              <a:srgbClr val="00009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charset="0"/>
              </a:rPr>
              <a:t>Router</a:t>
            </a:r>
          </a:p>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mj-lt"/>
              </a:rPr>
              <a:t>(ISP)</a:t>
            </a:r>
            <a:endParaRPr kumimoji="0" lang="en-US" sz="1800" b="0" i="0" u="none" strike="noStrike" cap="none" normalizeH="0" baseline="0" dirty="0">
              <a:ln>
                <a:noFill/>
              </a:ln>
              <a:solidFill>
                <a:schemeClr val="tx1"/>
              </a:solidFill>
              <a:effectLst/>
              <a:latin typeface="+mj-lt"/>
              <a:ea typeface="ＭＳ Ｐゴシック" charset="0"/>
            </a:endParaRPr>
          </a:p>
        </p:txBody>
      </p:sp>
      <p:sp>
        <p:nvSpPr>
          <p:cNvPr id="12" name="Rectangle 11"/>
          <p:cNvSpPr/>
          <p:nvPr/>
        </p:nvSpPr>
        <p:spPr bwMode="auto">
          <a:xfrm>
            <a:off x="3810000" y="4978400"/>
            <a:ext cx="1168400" cy="698500"/>
          </a:xfrm>
          <a:prstGeom prst="rect">
            <a:avLst/>
          </a:prstGeom>
          <a:solidFill>
            <a:schemeClr val="bg1"/>
          </a:solidFill>
          <a:ln w="38100" cap="flat" cmpd="sng" algn="ctr">
            <a:solidFill>
              <a:srgbClr val="00009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charset="0"/>
              </a:rPr>
              <a:t>Router</a:t>
            </a:r>
          </a:p>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mj-lt"/>
              </a:rPr>
              <a:t>(ISP)</a:t>
            </a:r>
            <a:endParaRPr kumimoji="0" lang="en-US" sz="1800" b="0" i="0" u="none" strike="noStrike" cap="none" normalizeH="0" baseline="0" dirty="0">
              <a:ln>
                <a:noFill/>
              </a:ln>
              <a:solidFill>
                <a:schemeClr val="tx1"/>
              </a:solidFill>
              <a:effectLst/>
              <a:latin typeface="+mj-lt"/>
              <a:ea typeface="ＭＳ Ｐゴシック" charset="0"/>
            </a:endParaRPr>
          </a:p>
        </p:txBody>
      </p:sp>
      <p:sp>
        <p:nvSpPr>
          <p:cNvPr id="13" name="Rectangle 12"/>
          <p:cNvSpPr/>
          <p:nvPr/>
        </p:nvSpPr>
        <p:spPr bwMode="auto">
          <a:xfrm>
            <a:off x="1866900" y="4914900"/>
            <a:ext cx="1066800" cy="685800"/>
          </a:xfrm>
          <a:prstGeom prst="rect">
            <a:avLst/>
          </a:prstGeom>
          <a:solidFill>
            <a:schemeClr val="bg1"/>
          </a:solidFill>
          <a:ln w="38100" cap="flat" cmpd="sng" algn="ctr">
            <a:solidFill>
              <a:schemeClr val="accent6">
                <a:lumMod val="5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charset="0"/>
              </a:rPr>
              <a:t>Router</a:t>
            </a:r>
          </a:p>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mj-lt"/>
              </a:rPr>
              <a:t>(home)</a:t>
            </a:r>
            <a:endParaRPr kumimoji="0" lang="en-US" sz="1800" b="0" i="0" u="none" strike="noStrike" cap="none" normalizeH="0" baseline="0" dirty="0">
              <a:ln>
                <a:noFill/>
              </a:ln>
              <a:solidFill>
                <a:schemeClr val="tx1"/>
              </a:solidFill>
              <a:effectLst/>
              <a:latin typeface="+mj-lt"/>
              <a:ea typeface="ＭＳ Ｐゴシック" charset="0"/>
            </a:endParaRPr>
          </a:p>
        </p:txBody>
      </p:sp>
      <p:sp>
        <p:nvSpPr>
          <p:cNvPr id="14" name="Rectangle 13"/>
          <p:cNvSpPr/>
          <p:nvPr/>
        </p:nvSpPr>
        <p:spPr bwMode="auto">
          <a:xfrm>
            <a:off x="7988300" y="2019300"/>
            <a:ext cx="1054100" cy="660400"/>
          </a:xfrm>
          <a:prstGeom prst="rect">
            <a:avLst/>
          </a:prstGeom>
          <a:solidFill>
            <a:schemeClr val="bg1"/>
          </a:solid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charset="0"/>
              </a:rPr>
              <a:t>Client (tablet)</a:t>
            </a:r>
            <a:endParaRPr kumimoji="0" lang="en-US" sz="1800" b="0" i="0" u="none" strike="noStrike" cap="none" normalizeH="0" baseline="0" dirty="0">
              <a:ln>
                <a:noFill/>
              </a:ln>
              <a:solidFill>
                <a:schemeClr val="tx1"/>
              </a:solidFill>
              <a:effectLst/>
              <a:latin typeface="+mj-lt"/>
              <a:ea typeface="ＭＳ Ｐゴシック" charset="0"/>
            </a:endParaRPr>
          </a:p>
        </p:txBody>
      </p:sp>
      <p:sp>
        <p:nvSpPr>
          <p:cNvPr id="15" name="Rectangle 14"/>
          <p:cNvSpPr/>
          <p:nvPr/>
        </p:nvSpPr>
        <p:spPr bwMode="auto">
          <a:xfrm>
            <a:off x="139700" y="2044700"/>
            <a:ext cx="1282700" cy="584200"/>
          </a:xfrm>
          <a:prstGeom prst="rect">
            <a:avLst/>
          </a:prstGeom>
          <a:solidFill>
            <a:schemeClr val="bg1"/>
          </a:solid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charset="0"/>
              </a:rPr>
              <a:t>Client (Desktop)</a:t>
            </a:r>
            <a:endParaRPr kumimoji="0" lang="en-US" sz="1800" b="0" i="0" u="none" strike="noStrike" cap="none" normalizeH="0" baseline="0" dirty="0">
              <a:ln>
                <a:noFill/>
              </a:ln>
              <a:solidFill>
                <a:schemeClr val="tx1"/>
              </a:solidFill>
              <a:effectLst/>
              <a:latin typeface="+mj-lt"/>
              <a:ea typeface="ＭＳ Ｐゴシック" charset="0"/>
            </a:endParaRPr>
          </a:p>
        </p:txBody>
      </p:sp>
      <p:sp>
        <p:nvSpPr>
          <p:cNvPr id="16" name="Lightning Bolt 15"/>
          <p:cNvSpPr/>
          <p:nvPr/>
        </p:nvSpPr>
        <p:spPr bwMode="auto">
          <a:xfrm rot="16035904">
            <a:off x="985578" y="5245409"/>
            <a:ext cx="379653" cy="653087"/>
          </a:xfrm>
          <a:prstGeom prst="lightningBolt">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0"/>
            </a:endParaRPr>
          </a:p>
        </p:txBody>
      </p:sp>
      <p:cxnSp>
        <p:nvCxnSpPr>
          <p:cNvPr id="18" name="Straight Connector 17"/>
          <p:cNvCxnSpPr>
            <a:stCxn id="15" idx="3"/>
            <a:endCxn id="5" idx="1"/>
          </p:cNvCxnSpPr>
          <p:nvPr/>
        </p:nvCxnSpPr>
        <p:spPr bwMode="auto">
          <a:xfrm>
            <a:off x="1422400" y="2336800"/>
            <a:ext cx="355600" cy="68580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9" name="Rectangle 18"/>
          <p:cNvSpPr/>
          <p:nvPr/>
        </p:nvSpPr>
        <p:spPr bwMode="auto">
          <a:xfrm>
            <a:off x="406400" y="5816600"/>
            <a:ext cx="1219200" cy="660400"/>
          </a:xfrm>
          <a:prstGeom prst="rect">
            <a:avLst/>
          </a:prstGeom>
          <a:solidFill>
            <a:schemeClr val="bg1"/>
          </a:solid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charset="0"/>
              </a:rPr>
              <a:t>Client</a:t>
            </a:r>
          </a:p>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mj-lt"/>
              </a:rPr>
              <a:t>(Laptop)</a:t>
            </a:r>
            <a:endParaRPr kumimoji="0" lang="en-US" sz="1800" b="0" i="0" u="none" strike="noStrike" cap="none" normalizeH="0" baseline="0" dirty="0">
              <a:ln>
                <a:noFill/>
              </a:ln>
              <a:solidFill>
                <a:schemeClr val="tx1"/>
              </a:solidFill>
              <a:effectLst/>
              <a:latin typeface="+mj-lt"/>
              <a:ea typeface="ＭＳ Ｐゴシック" charset="0"/>
            </a:endParaRPr>
          </a:p>
        </p:txBody>
      </p:sp>
      <p:sp>
        <p:nvSpPr>
          <p:cNvPr id="20" name="Rectangle 19"/>
          <p:cNvSpPr/>
          <p:nvPr/>
        </p:nvSpPr>
        <p:spPr bwMode="auto">
          <a:xfrm>
            <a:off x="5676900" y="3771900"/>
            <a:ext cx="1028700" cy="711200"/>
          </a:xfrm>
          <a:prstGeom prst="rect">
            <a:avLst/>
          </a:prstGeom>
          <a:solidFill>
            <a:schemeClr val="bg1"/>
          </a:solidFill>
          <a:ln w="38100" cap="flat" cmpd="sng" algn="ctr">
            <a:solidFill>
              <a:srgbClr val="00009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charset="0"/>
              </a:rPr>
              <a:t>Router</a:t>
            </a:r>
          </a:p>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mj-lt"/>
              </a:rPr>
              <a:t>(ISP)</a:t>
            </a:r>
            <a:endParaRPr kumimoji="0" lang="en-US" sz="1800" b="0" i="0" u="none" strike="noStrike" cap="none" normalizeH="0" baseline="0" dirty="0">
              <a:ln>
                <a:noFill/>
              </a:ln>
              <a:solidFill>
                <a:schemeClr val="tx1"/>
              </a:solidFill>
              <a:effectLst/>
              <a:latin typeface="+mj-lt"/>
              <a:ea typeface="ＭＳ Ｐゴシック" charset="0"/>
            </a:endParaRPr>
          </a:p>
        </p:txBody>
      </p:sp>
      <p:sp>
        <p:nvSpPr>
          <p:cNvPr id="21" name="Rectangle 20"/>
          <p:cNvSpPr/>
          <p:nvPr/>
        </p:nvSpPr>
        <p:spPr bwMode="auto">
          <a:xfrm>
            <a:off x="5638800" y="2019300"/>
            <a:ext cx="1028700" cy="711200"/>
          </a:xfrm>
          <a:prstGeom prst="rect">
            <a:avLst/>
          </a:prstGeom>
          <a:solidFill>
            <a:schemeClr val="bg1"/>
          </a:solidFill>
          <a:ln w="38100" cap="flat" cmpd="sng" algn="ctr">
            <a:solidFill>
              <a:srgbClr val="00009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charset="0"/>
              </a:rPr>
              <a:t>Router</a:t>
            </a:r>
          </a:p>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mj-lt"/>
              </a:rPr>
              <a:t>(ISP)</a:t>
            </a:r>
            <a:endParaRPr kumimoji="0" lang="en-US" sz="1800" b="0" i="0" u="none" strike="noStrike" cap="none" normalizeH="0" baseline="0" dirty="0">
              <a:ln>
                <a:noFill/>
              </a:ln>
              <a:solidFill>
                <a:schemeClr val="tx1"/>
              </a:solidFill>
              <a:effectLst/>
              <a:latin typeface="+mj-lt"/>
              <a:ea typeface="ＭＳ Ｐゴシック" charset="0"/>
            </a:endParaRPr>
          </a:p>
        </p:txBody>
      </p:sp>
      <p:sp>
        <p:nvSpPr>
          <p:cNvPr id="22" name="Rectangle 21"/>
          <p:cNvSpPr/>
          <p:nvPr/>
        </p:nvSpPr>
        <p:spPr bwMode="auto">
          <a:xfrm>
            <a:off x="3060700" y="2070100"/>
            <a:ext cx="1028700" cy="711200"/>
          </a:xfrm>
          <a:prstGeom prst="rect">
            <a:avLst/>
          </a:prstGeom>
          <a:solidFill>
            <a:schemeClr val="bg1"/>
          </a:solidFill>
          <a:ln w="38100" cap="flat" cmpd="sng" algn="ctr">
            <a:solidFill>
              <a:srgbClr val="00009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charset="0"/>
              </a:rPr>
              <a:t>Router</a:t>
            </a:r>
          </a:p>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mj-lt"/>
              </a:rPr>
              <a:t>(ISP)</a:t>
            </a:r>
            <a:endParaRPr kumimoji="0" lang="en-US" sz="1800" b="0" i="0" u="none" strike="noStrike" cap="none" normalizeH="0" baseline="0" dirty="0">
              <a:ln>
                <a:noFill/>
              </a:ln>
              <a:solidFill>
                <a:schemeClr val="tx1"/>
              </a:solidFill>
              <a:effectLst/>
              <a:latin typeface="+mj-lt"/>
              <a:ea typeface="ＭＳ Ｐゴシック" charset="0"/>
            </a:endParaRPr>
          </a:p>
        </p:txBody>
      </p:sp>
      <p:sp>
        <p:nvSpPr>
          <p:cNvPr id="25" name="Rectangle 24"/>
          <p:cNvSpPr/>
          <p:nvPr/>
        </p:nvSpPr>
        <p:spPr bwMode="auto">
          <a:xfrm>
            <a:off x="4140200" y="2921000"/>
            <a:ext cx="1028700" cy="711200"/>
          </a:xfrm>
          <a:prstGeom prst="rect">
            <a:avLst/>
          </a:prstGeom>
          <a:solidFill>
            <a:schemeClr val="bg1"/>
          </a:solidFill>
          <a:ln w="38100" cap="flat" cmpd="sng" algn="ctr">
            <a:solidFill>
              <a:srgbClr val="00009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charset="0"/>
              </a:rPr>
              <a:t>Router</a:t>
            </a:r>
          </a:p>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mj-lt"/>
              </a:rPr>
              <a:t>(ISP)</a:t>
            </a:r>
            <a:endParaRPr kumimoji="0" lang="en-US" sz="1800" b="0" i="0" u="none" strike="noStrike" cap="none" normalizeH="0" baseline="0" dirty="0">
              <a:ln>
                <a:noFill/>
              </a:ln>
              <a:solidFill>
                <a:schemeClr val="tx1"/>
              </a:solidFill>
              <a:effectLst/>
              <a:latin typeface="+mj-lt"/>
              <a:ea typeface="ＭＳ Ｐゴシック" charset="0"/>
            </a:endParaRPr>
          </a:p>
        </p:txBody>
      </p:sp>
      <p:cxnSp>
        <p:nvCxnSpPr>
          <p:cNvPr id="26" name="Straight Connector 25"/>
          <p:cNvCxnSpPr>
            <a:stCxn id="22" idx="3"/>
            <a:endCxn id="21" idx="1"/>
          </p:cNvCxnSpPr>
          <p:nvPr/>
        </p:nvCxnSpPr>
        <p:spPr bwMode="auto">
          <a:xfrm flipV="1">
            <a:off x="4089400" y="2374900"/>
            <a:ext cx="1549400" cy="5080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9" name="Straight Connector 28"/>
          <p:cNvCxnSpPr>
            <a:stCxn id="22" idx="2"/>
            <a:endCxn id="25" idx="1"/>
          </p:cNvCxnSpPr>
          <p:nvPr/>
        </p:nvCxnSpPr>
        <p:spPr bwMode="auto">
          <a:xfrm>
            <a:off x="3575050" y="2781300"/>
            <a:ext cx="565150" cy="49530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2" name="Straight Connector 31"/>
          <p:cNvCxnSpPr>
            <a:stCxn id="25" idx="3"/>
            <a:endCxn id="20" idx="1"/>
          </p:cNvCxnSpPr>
          <p:nvPr/>
        </p:nvCxnSpPr>
        <p:spPr bwMode="auto">
          <a:xfrm>
            <a:off x="5168900" y="3276600"/>
            <a:ext cx="508000" cy="85090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5" name="Straight Connector 34"/>
          <p:cNvCxnSpPr>
            <a:stCxn id="25" idx="0"/>
            <a:endCxn id="21" idx="2"/>
          </p:cNvCxnSpPr>
          <p:nvPr/>
        </p:nvCxnSpPr>
        <p:spPr bwMode="auto">
          <a:xfrm flipV="1">
            <a:off x="4654550" y="2730500"/>
            <a:ext cx="1498600" cy="19050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6" name="Straight Connector 45"/>
          <p:cNvCxnSpPr>
            <a:stCxn id="21" idx="2"/>
            <a:endCxn id="20" idx="0"/>
          </p:cNvCxnSpPr>
          <p:nvPr/>
        </p:nvCxnSpPr>
        <p:spPr bwMode="auto">
          <a:xfrm>
            <a:off x="6153150" y="2730500"/>
            <a:ext cx="38100" cy="104140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9" name="Straight Connector 48"/>
          <p:cNvCxnSpPr>
            <a:stCxn id="21" idx="3"/>
            <a:endCxn id="10" idx="1"/>
          </p:cNvCxnSpPr>
          <p:nvPr/>
        </p:nvCxnSpPr>
        <p:spPr bwMode="auto">
          <a:xfrm flipV="1">
            <a:off x="6667500" y="1403350"/>
            <a:ext cx="812800" cy="97155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2" name="Straight Connector 61"/>
          <p:cNvCxnSpPr>
            <a:stCxn id="12" idx="3"/>
            <a:endCxn id="20" idx="2"/>
          </p:cNvCxnSpPr>
          <p:nvPr/>
        </p:nvCxnSpPr>
        <p:spPr bwMode="auto">
          <a:xfrm flipV="1">
            <a:off x="4978400" y="4483100"/>
            <a:ext cx="1212850" cy="84455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5" name="Straight Connector 64"/>
          <p:cNvCxnSpPr>
            <a:stCxn id="12" idx="1"/>
            <a:endCxn id="11" idx="2"/>
          </p:cNvCxnSpPr>
          <p:nvPr/>
        </p:nvCxnSpPr>
        <p:spPr bwMode="auto">
          <a:xfrm flipH="1" flipV="1">
            <a:off x="3092450" y="4292600"/>
            <a:ext cx="717550" cy="103505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9" name="Straight Connector 68"/>
          <p:cNvCxnSpPr>
            <a:stCxn id="25" idx="2"/>
            <a:endCxn id="11" idx="3"/>
          </p:cNvCxnSpPr>
          <p:nvPr/>
        </p:nvCxnSpPr>
        <p:spPr bwMode="auto">
          <a:xfrm flipH="1">
            <a:off x="3606800" y="3632200"/>
            <a:ext cx="1047750" cy="30480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2" name="Straight Connector 71"/>
          <p:cNvCxnSpPr>
            <a:stCxn id="5" idx="2"/>
            <a:endCxn id="11" idx="0"/>
          </p:cNvCxnSpPr>
          <p:nvPr/>
        </p:nvCxnSpPr>
        <p:spPr bwMode="auto">
          <a:xfrm>
            <a:off x="2273300" y="3327400"/>
            <a:ext cx="819150" cy="25400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5" name="Straight Connector 74"/>
          <p:cNvCxnSpPr>
            <a:stCxn id="13" idx="0"/>
            <a:endCxn id="11" idx="2"/>
          </p:cNvCxnSpPr>
          <p:nvPr/>
        </p:nvCxnSpPr>
        <p:spPr bwMode="auto">
          <a:xfrm flipV="1">
            <a:off x="2400300" y="4292600"/>
            <a:ext cx="692150" cy="62230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8" name="Lightning Bolt 77"/>
          <p:cNvSpPr/>
          <p:nvPr/>
        </p:nvSpPr>
        <p:spPr bwMode="auto">
          <a:xfrm rot="19431392">
            <a:off x="838200" y="4584699"/>
            <a:ext cx="469900" cy="711200"/>
          </a:xfrm>
          <a:prstGeom prst="lightningBolt">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0"/>
            </a:endParaRPr>
          </a:p>
        </p:txBody>
      </p:sp>
      <p:cxnSp>
        <p:nvCxnSpPr>
          <p:cNvPr id="79" name="Straight Connector 78"/>
          <p:cNvCxnSpPr>
            <a:stCxn id="25" idx="2"/>
            <a:endCxn id="7" idx="0"/>
          </p:cNvCxnSpPr>
          <p:nvPr/>
        </p:nvCxnSpPr>
        <p:spPr bwMode="auto">
          <a:xfrm>
            <a:off x="4654550" y="3632200"/>
            <a:ext cx="107950" cy="29210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3" name="Straight Connector 82"/>
          <p:cNvCxnSpPr>
            <a:stCxn id="9" idx="0"/>
            <a:endCxn id="12" idx="2"/>
          </p:cNvCxnSpPr>
          <p:nvPr/>
        </p:nvCxnSpPr>
        <p:spPr bwMode="auto">
          <a:xfrm flipH="1" flipV="1">
            <a:off x="4394200" y="5676900"/>
            <a:ext cx="920750" cy="35560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94" name="Isosceles Triangle 93"/>
          <p:cNvSpPr/>
          <p:nvPr/>
        </p:nvSpPr>
        <p:spPr bwMode="auto">
          <a:xfrm>
            <a:off x="7239000" y="2667000"/>
            <a:ext cx="114300" cy="914400"/>
          </a:xfrm>
          <a:prstGeom prst="triangle">
            <a:avLst/>
          </a:prstGeom>
          <a:solidFill>
            <a:srgbClr val="FFFFFF"/>
          </a:solidFill>
          <a:ln w="381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0"/>
            </a:endParaRPr>
          </a:p>
        </p:txBody>
      </p:sp>
      <p:cxnSp>
        <p:nvCxnSpPr>
          <p:cNvPr id="95" name="Straight Connector 94"/>
          <p:cNvCxnSpPr>
            <a:stCxn id="21" idx="3"/>
            <a:endCxn id="94" idx="2"/>
          </p:cNvCxnSpPr>
          <p:nvPr/>
        </p:nvCxnSpPr>
        <p:spPr bwMode="auto">
          <a:xfrm>
            <a:off x="6667500" y="2374900"/>
            <a:ext cx="571500" cy="120650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02" name="Isosceles Triangle 101"/>
          <p:cNvSpPr/>
          <p:nvPr/>
        </p:nvSpPr>
        <p:spPr bwMode="auto">
          <a:xfrm rot="5400000" flipH="1" flipV="1">
            <a:off x="1541781" y="4953000"/>
            <a:ext cx="45719" cy="609600"/>
          </a:xfrm>
          <a:prstGeom prst="triangle">
            <a:avLst/>
          </a:prstGeom>
          <a:solidFill>
            <a:srgbClr val="FFFFFF"/>
          </a:solidFill>
          <a:ln w="381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0"/>
            </a:endParaRPr>
          </a:p>
        </p:txBody>
      </p:sp>
      <p:sp>
        <p:nvSpPr>
          <p:cNvPr id="103" name="Rectangle 102"/>
          <p:cNvSpPr/>
          <p:nvPr/>
        </p:nvSpPr>
        <p:spPr bwMode="auto">
          <a:xfrm>
            <a:off x="6972300" y="3594100"/>
            <a:ext cx="1041400" cy="596900"/>
          </a:xfrm>
          <a:prstGeom prst="rect">
            <a:avLst/>
          </a:prstGeom>
          <a:solidFill>
            <a:schemeClr val="bg1"/>
          </a:solidFill>
          <a:ln w="38100" cap="flat" cmpd="sng" algn="ctr">
            <a:solidFill>
              <a:schemeClr val="tx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charset="0"/>
              </a:rPr>
              <a:t>Cell Tower</a:t>
            </a:r>
            <a:endParaRPr kumimoji="0" lang="en-US" sz="1800" b="0" i="0" u="none" strike="noStrike" cap="none" normalizeH="0" baseline="0" dirty="0">
              <a:ln>
                <a:noFill/>
              </a:ln>
              <a:solidFill>
                <a:schemeClr val="tx1"/>
              </a:solidFill>
              <a:effectLst/>
              <a:latin typeface="+mj-lt"/>
              <a:ea typeface="ＭＳ Ｐゴシック" charset="0"/>
            </a:endParaRPr>
          </a:p>
        </p:txBody>
      </p:sp>
      <p:sp>
        <p:nvSpPr>
          <p:cNvPr id="104" name="Lightning Bolt 103"/>
          <p:cNvSpPr/>
          <p:nvPr/>
        </p:nvSpPr>
        <p:spPr bwMode="auto">
          <a:xfrm rot="6137840">
            <a:off x="7353301" y="1993898"/>
            <a:ext cx="469900" cy="711200"/>
          </a:xfrm>
          <a:prstGeom prst="lightningBolt">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0"/>
            </a:endParaRPr>
          </a:p>
        </p:txBody>
      </p:sp>
      <p:sp>
        <p:nvSpPr>
          <p:cNvPr id="118" name="Rectangle 117"/>
          <p:cNvSpPr/>
          <p:nvPr/>
        </p:nvSpPr>
        <p:spPr bwMode="auto">
          <a:xfrm>
            <a:off x="5473700" y="1028700"/>
            <a:ext cx="1117600" cy="723900"/>
          </a:xfrm>
          <a:prstGeom prst="rect">
            <a:avLst/>
          </a:prstGeom>
          <a:solidFill>
            <a:schemeClr val="bg1"/>
          </a:solidFill>
          <a:ln w="38100" cap="flat" cmpd="sng" algn="ctr">
            <a:solidFill>
              <a:srgbClr val="DA5324"/>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charset="0"/>
              </a:rPr>
              <a:t>DNS Server</a:t>
            </a:r>
            <a:endParaRPr kumimoji="0" lang="en-US" sz="1800" b="0" i="0" u="none" strike="noStrike" cap="none" normalizeH="0" baseline="0" dirty="0">
              <a:ln>
                <a:noFill/>
              </a:ln>
              <a:solidFill>
                <a:schemeClr val="tx1"/>
              </a:solidFill>
              <a:effectLst/>
              <a:latin typeface="+mj-lt"/>
              <a:ea typeface="ＭＳ Ｐゴシック" charset="0"/>
            </a:endParaRPr>
          </a:p>
        </p:txBody>
      </p:sp>
      <p:cxnSp>
        <p:nvCxnSpPr>
          <p:cNvPr id="119" name="Straight Connector 118"/>
          <p:cNvCxnSpPr>
            <a:stCxn id="118" idx="2"/>
            <a:endCxn id="21" idx="0"/>
          </p:cNvCxnSpPr>
          <p:nvPr/>
        </p:nvCxnSpPr>
        <p:spPr bwMode="auto">
          <a:xfrm>
            <a:off x="6032500" y="1752600"/>
            <a:ext cx="120650" cy="26670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3" name="Rectangle 42"/>
          <p:cNvSpPr/>
          <p:nvPr/>
        </p:nvSpPr>
        <p:spPr bwMode="auto">
          <a:xfrm>
            <a:off x="190500" y="3124200"/>
            <a:ext cx="1143000" cy="596900"/>
          </a:xfrm>
          <a:prstGeom prst="rect">
            <a:avLst/>
          </a:prstGeom>
          <a:solidFill>
            <a:schemeClr val="bg1"/>
          </a:solidFill>
          <a:ln w="38100" cap="flat" cmpd="sng" algn="ctr">
            <a:solidFill>
              <a:schemeClr val="tx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charset="0"/>
              </a:rPr>
              <a:t>Netflix Server</a:t>
            </a:r>
            <a:endParaRPr kumimoji="0" lang="en-US" sz="1800" b="0" i="0" u="none" strike="noStrike" cap="none" normalizeH="0" baseline="0" dirty="0">
              <a:ln>
                <a:noFill/>
              </a:ln>
              <a:solidFill>
                <a:schemeClr val="tx1"/>
              </a:solidFill>
              <a:effectLst/>
              <a:latin typeface="+mj-lt"/>
              <a:ea typeface="ＭＳ Ｐゴシック" charset="0"/>
            </a:endParaRPr>
          </a:p>
        </p:txBody>
      </p:sp>
      <p:cxnSp>
        <p:nvCxnSpPr>
          <p:cNvPr id="45" name="Straight Connector 44"/>
          <p:cNvCxnSpPr>
            <a:stCxn id="43" idx="3"/>
            <a:endCxn id="11" idx="1"/>
          </p:cNvCxnSpPr>
          <p:nvPr/>
        </p:nvCxnSpPr>
        <p:spPr bwMode="auto">
          <a:xfrm>
            <a:off x="1333500" y="3422650"/>
            <a:ext cx="1244600" cy="51435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75528329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38100"/>
            <a:ext cx="7772400" cy="876300"/>
          </a:xfrm>
        </p:spPr>
        <p:txBody>
          <a:bodyPr/>
          <a:lstStyle/>
          <a:p>
            <a:r>
              <a:rPr lang="en-US" sz="1800" dirty="0" smtClean="0"/>
              <a:t>Technical</a:t>
            </a:r>
            <a:r>
              <a:rPr lang="en-US" dirty="0" smtClean="0"/>
              <a:t/>
            </a:r>
            <a:br>
              <a:rPr lang="en-US" dirty="0" smtClean="0"/>
            </a:br>
            <a:r>
              <a:rPr lang="en-US" dirty="0" smtClean="0"/>
              <a:t>Denial of Service (</a:t>
            </a:r>
            <a:r>
              <a:rPr lang="en-US" dirty="0" err="1" smtClean="0"/>
              <a:t>DoS</a:t>
            </a:r>
            <a:r>
              <a:rPr lang="en-US" dirty="0" smtClean="0"/>
              <a:t>) attacks</a:t>
            </a:r>
            <a:endParaRPr lang="en-US" dirty="0"/>
          </a:p>
        </p:txBody>
      </p:sp>
      <p:sp>
        <p:nvSpPr>
          <p:cNvPr id="3" name="Content Placeholder 2"/>
          <p:cNvSpPr>
            <a:spLocks noGrp="1"/>
          </p:cNvSpPr>
          <p:nvPr>
            <p:ph idx="1"/>
          </p:nvPr>
        </p:nvSpPr>
        <p:spPr>
          <a:xfrm>
            <a:off x="406400" y="762000"/>
            <a:ext cx="8496300" cy="6096000"/>
          </a:xfrm>
        </p:spPr>
        <p:txBody>
          <a:bodyPr/>
          <a:lstStyle/>
          <a:p>
            <a:r>
              <a:rPr lang="en-US" dirty="0" smtClean="0"/>
              <a:t>Objective? Make service unavailable</a:t>
            </a:r>
          </a:p>
          <a:p>
            <a:pPr lvl="1"/>
            <a:r>
              <a:rPr lang="en-US" dirty="0" smtClean="0"/>
              <a:t>Usually these are network flooding attacks of some sort – like “Mother’s Day” for telephone calls (used to be…) </a:t>
            </a:r>
          </a:p>
          <a:p>
            <a:pPr lvl="1"/>
            <a:r>
              <a:rPr lang="en-US" dirty="0" smtClean="0"/>
              <a:t>By creating a flood of traffic(packets) to a particular site, perpetrator(s) slow or prevent legitimate traffic delivery and/or potentially bring down servers</a:t>
            </a:r>
          </a:p>
          <a:p>
            <a:pPr lvl="1"/>
            <a:r>
              <a:rPr lang="en-US" dirty="0" smtClean="0"/>
              <a:t>Think of a traffic jam on an expressway</a:t>
            </a:r>
          </a:p>
          <a:p>
            <a:r>
              <a:rPr lang="en-US" dirty="0" smtClean="0"/>
              <a:t>Who does it and why?</a:t>
            </a:r>
          </a:p>
          <a:p>
            <a:pPr lvl="1"/>
            <a:r>
              <a:rPr lang="en-US" dirty="0" err="1"/>
              <a:t>Hacktivism</a:t>
            </a:r>
            <a:r>
              <a:rPr lang="en-US" dirty="0"/>
              <a:t>: As a protest against some website (e.g. </a:t>
            </a:r>
            <a:r>
              <a:rPr lang="en-US" dirty="0" smtClean="0"/>
              <a:t>Anonymous)</a:t>
            </a:r>
            <a:endParaRPr lang="en-US" dirty="0"/>
          </a:p>
          <a:p>
            <a:pPr lvl="1"/>
            <a:r>
              <a:rPr lang="en-US" dirty="0" smtClean="0"/>
              <a:t>Crime: To blackmail companies (prevents business)</a:t>
            </a:r>
          </a:p>
          <a:p>
            <a:pPr lvl="1"/>
            <a:r>
              <a:rPr lang="en-US" dirty="0" smtClean="0"/>
              <a:t>Political: (Iran </a:t>
            </a:r>
            <a:r>
              <a:rPr lang="en-US" dirty="0" err="1" smtClean="0"/>
              <a:t>vs</a:t>
            </a:r>
            <a:r>
              <a:rPr lang="en-US" dirty="0" smtClean="0"/>
              <a:t> US banks, but also high speed stock trading, gaming)</a:t>
            </a:r>
          </a:p>
          <a:p>
            <a:pPr lvl="1"/>
            <a:r>
              <a:rPr lang="en-US" dirty="0" smtClean="0"/>
              <a:t>Military: to block enemy communications, command and control</a:t>
            </a:r>
          </a:p>
          <a:p>
            <a:r>
              <a:rPr lang="en-US" dirty="0" smtClean="0"/>
              <a:t>How is it done?</a:t>
            </a:r>
          </a:p>
          <a:p>
            <a:pPr lvl="1"/>
            <a:r>
              <a:rPr lang="en-US" dirty="0" smtClean="0"/>
              <a:t>Recruit (or rent) a botnet, trigger distributed </a:t>
            </a:r>
            <a:r>
              <a:rPr lang="en-US" dirty="0" err="1" smtClean="0"/>
              <a:t>DoS</a:t>
            </a:r>
            <a:r>
              <a:rPr lang="en-US" dirty="0" smtClean="0"/>
              <a:t> (</a:t>
            </a:r>
            <a:r>
              <a:rPr lang="en-US" dirty="0" err="1" smtClean="0"/>
              <a:t>DDoS</a:t>
            </a:r>
            <a:r>
              <a:rPr lang="en-US" dirty="0" smtClean="0"/>
              <a:t>)</a:t>
            </a:r>
          </a:p>
          <a:p>
            <a:pPr lvl="1"/>
            <a:r>
              <a:rPr lang="en-US" dirty="0" smtClean="0"/>
              <a:t>Cause flood through echo effects</a:t>
            </a:r>
            <a:endParaRPr lang="en-US" dirty="0"/>
          </a:p>
          <a:p>
            <a:r>
              <a:rPr lang="en-US" dirty="0" smtClean="0"/>
              <a:t>Is there a remedy?</a:t>
            </a:r>
          </a:p>
          <a:p>
            <a:pPr lvl="1"/>
            <a:r>
              <a:rPr lang="en-US" dirty="0" smtClean="0"/>
              <a:t>As long as people can demand service, if they all demand at once the choices are limited. (Think of metered on-ramps as a solution)</a:t>
            </a:r>
          </a:p>
          <a:p>
            <a:pPr lvl="1"/>
            <a:r>
              <a:rPr lang="en-US" dirty="0" smtClean="0"/>
              <a:t>Protocol design considerations: accountability, traceability</a:t>
            </a:r>
          </a:p>
          <a:p>
            <a:pPr lvl="1"/>
            <a:endParaRPr lang="en-US" dirty="0"/>
          </a:p>
        </p:txBody>
      </p:sp>
    </p:spTree>
    <p:extLst>
      <p:ext uri="{BB962C8B-B14F-4D97-AF65-F5344CB8AC3E}">
        <p14:creationId xmlns:p14="http://schemas.microsoft.com/office/powerpoint/2010/main" val="35976002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3">
                                            <p:txEl>
                                              <p:pRg st="13" end="13"/>
                                            </p:txEl>
                                          </p:spTgt>
                                        </p:tgtEl>
                                        <p:attrNameLst>
                                          <p:attrName>style.visibility</p:attrName>
                                        </p:attrNameLst>
                                      </p:cBhvr>
                                      <p:to>
                                        <p:strVal val="visible"/>
                                      </p:to>
                                    </p:set>
                                    <p:anim calcmode="lin" valueType="num">
                                      <p:cBhvr additive="base">
                                        <p:cTn id="6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3">
                                            <p:txEl>
                                              <p:pRg st="14" end="14"/>
                                            </p:txEl>
                                          </p:spTgt>
                                        </p:tgtEl>
                                        <p:attrNameLst>
                                          <p:attrName>style.visibility</p:attrName>
                                        </p:attrNameLst>
                                      </p:cBhvr>
                                      <p:to>
                                        <p:strVal val="visible"/>
                                      </p:to>
                                    </p:set>
                                    <p:anim calcmode="lin" valueType="num">
                                      <p:cBhvr additive="base">
                                        <p:cTn id="6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Technical</a:t>
            </a:r>
            <a:br>
              <a:rPr lang="en-US" sz="2000" dirty="0"/>
            </a:br>
            <a:r>
              <a:rPr lang="en-US" dirty="0"/>
              <a:t>Attacking </a:t>
            </a:r>
            <a:r>
              <a:rPr lang="en-US" dirty="0" smtClean="0"/>
              <a:t>a system through its inputs</a:t>
            </a:r>
            <a:endParaRPr lang="en-US" dirty="0"/>
          </a:p>
        </p:txBody>
      </p:sp>
      <p:sp>
        <p:nvSpPr>
          <p:cNvPr id="3" name="Content Placeholder 2"/>
          <p:cNvSpPr>
            <a:spLocks noGrp="1"/>
          </p:cNvSpPr>
          <p:nvPr>
            <p:ph idx="1"/>
          </p:nvPr>
        </p:nvSpPr>
        <p:spPr>
          <a:xfrm>
            <a:off x="635000" y="1752600"/>
            <a:ext cx="7772400" cy="4114800"/>
          </a:xfrm>
        </p:spPr>
        <p:txBody>
          <a:bodyPr/>
          <a:lstStyle/>
          <a:p>
            <a:r>
              <a:rPr lang="en-US" sz="2000" dirty="0"/>
              <a:t>Identify system vulnerability, often through “fuzz” testing</a:t>
            </a:r>
          </a:p>
          <a:p>
            <a:r>
              <a:rPr lang="en-US" sz="2000" dirty="0"/>
              <a:t>Find a way to exploit that vulnerability by sending a carefully crafted input that changes system behavior (</a:t>
            </a:r>
            <a:r>
              <a:rPr lang="en-US" sz="2000" dirty="0" err="1"/>
              <a:t>e.g</a:t>
            </a:r>
            <a:r>
              <a:rPr lang="en-US" sz="2000" dirty="0"/>
              <a:t> through a buffer overflow, SQL injection, or other </a:t>
            </a:r>
            <a:r>
              <a:rPr lang="en-US" sz="2000" dirty="0" smtClean="0"/>
              <a:t>means)</a:t>
            </a:r>
          </a:p>
          <a:p>
            <a:r>
              <a:rPr lang="en-US" sz="2000" dirty="0" smtClean="0"/>
              <a:t>Typical vulnerability is that the system fails to check input (“validate”) for</a:t>
            </a:r>
          </a:p>
          <a:p>
            <a:pPr lvl="1"/>
            <a:r>
              <a:rPr lang="en-US" sz="2000" dirty="0" smtClean="0"/>
              <a:t>Length (buffer overflow)</a:t>
            </a:r>
          </a:p>
          <a:p>
            <a:pPr lvl="1"/>
            <a:r>
              <a:rPr lang="en-US" sz="2000" dirty="0" smtClean="0"/>
              <a:t>Escape characters that permit commands to be sent in as data (think in-band </a:t>
            </a:r>
            <a:r>
              <a:rPr lang="en-US" sz="2000" dirty="0" err="1" smtClean="0"/>
              <a:t>signalling</a:t>
            </a:r>
            <a:r>
              <a:rPr lang="en-US" sz="2000" dirty="0" smtClean="0"/>
              <a:t>*) (SQL injection)</a:t>
            </a:r>
          </a:p>
          <a:p>
            <a:pPr marL="457200" lvl="1" indent="0">
              <a:buNone/>
            </a:pPr>
            <a:endParaRPr lang="en-US" sz="2000" dirty="0" smtClean="0"/>
          </a:p>
          <a:p>
            <a:pPr lvl="1"/>
            <a:endParaRPr lang="en-US" sz="2000" dirty="0"/>
          </a:p>
          <a:p>
            <a:r>
              <a:rPr lang="en-US" dirty="0" smtClean="0"/>
              <a:t>* we haven’t talked about in-band </a:t>
            </a:r>
            <a:r>
              <a:rPr lang="en-US" dirty="0" err="1" smtClean="0"/>
              <a:t>signalling</a:t>
            </a:r>
            <a:r>
              <a:rPr lang="en-US" dirty="0" smtClean="0"/>
              <a:t> yet – but we will</a:t>
            </a:r>
            <a:endParaRPr lang="en-US" dirty="0"/>
          </a:p>
        </p:txBody>
      </p:sp>
    </p:spTree>
    <p:extLst>
      <p:ext uri="{BB962C8B-B14F-4D97-AF65-F5344CB8AC3E}">
        <p14:creationId xmlns:p14="http://schemas.microsoft.com/office/powerpoint/2010/main" val="23409584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L CSfPP Templat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untitled 1">
      <a:majorFont>
        <a:latin typeface="Comic Sans MS"/>
        <a:ea typeface="ＭＳ Ｐゴシック"/>
        <a:cs typeface=""/>
      </a:majorFont>
      <a:minorFont>
        <a:latin typeface="Comic Sans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lnDef>
  </a:objectDefaults>
  <a:extraClrSchemeLst>
    <a:extraClrScheme>
      <a:clrScheme name="untitled 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titled 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titled 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titled 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titled 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titled 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titled 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 CSfPP Template.potx</Template>
  <TotalTime>10043</TotalTime>
  <Pages>4</Pages>
  <Words>1745</Words>
  <Application>Microsoft Macintosh PowerPoint</Application>
  <PresentationFormat>Letter Paper (8.5x11 in)</PresentationFormat>
  <Paragraphs>241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CL CSfPP Template</vt:lpstr>
      <vt:lpstr>Cybersecurity events from the past week of interest to future (or current) Presidents:</vt:lpstr>
      <vt:lpstr>Any Questions?</vt:lpstr>
      <vt:lpstr>Cybersecurity for Future Presidents</vt:lpstr>
      <vt:lpstr>The lecture on one slide How do cyberattacks work? </vt:lpstr>
      <vt:lpstr>Lexicon: CNO, CND, CNE, CNA</vt:lpstr>
      <vt:lpstr>Prelude: Thinking like an attacker</vt:lpstr>
      <vt:lpstr>What gets attacked? … just about everything</vt:lpstr>
      <vt:lpstr>Technical Denial of Service (DoS) attacks</vt:lpstr>
      <vt:lpstr>Technical Attacking a system through its inputs</vt:lpstr>
      <vt:lpstr>Technical Attacking through a system’s inputs</vt:lpstr>
      <vt:lpstr>Technical Attacking through the supply chain</vt:lpstr>
      <vt:lpstr>Technical Side Channel Attacks</vt:lpstr>
      <vt:lpstr>Technical / Social Timeline of a typical phishing/penetration – how your computer could become a bot </vt:lpstr>
      <vt:lpstr>Social aspects of attacks</vt:lpstr>
      <vt:lpstr>Technical / Social Timeline of a typical phishing/penetration – how your computer could become a bot </vt:lpstr>
      <vt:lpstr>Not exactly social engineering, but incentives… </vt:lpstr>
      <vt:lpstr>Recap How do cyberattacks work?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Security Principles and Applications </dc:title>
  <dc:subject/>
  <dc:creator>Carl Landwehr</dc:creator>
  <cp:keywords/>
  <dc:description/>
  <cp:lastModifiedBy>Carl Landwehr User</cp:lastModifiedBy>
  <cp:revision>131</cp:revision>
  <cp:lastPrinted>2016-03-01T16:56:37Z</cp:lastPrinted>
  <dcterms:created xsi:type="dcterms:W3CDTF">1999-01-11T22:03:35Z</dcterms:created>
  <dcterms:modified xsi:type="dcterms:W3CDTF">2016-03-02T15:54:47Z</dcterms:modified>
</cp:coreProperties>
</file>